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7" r:id="rId2"/>
    <p:sldId id="258" r:id="rId3"/>
    <p:sldId id="259"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5" r:id="rId18"/>
    <p:sldId id="277" r:id="rId19"/>
    <p:sldId id="279" r:id="rId20"/>
    <p:sldId id="281" r:id="rId21"/>
    <p:sldId id="283" r:id="rId22"/>
    <p:sldId id="284" r:id="rId23"/>
    <p:sldId id="285" r:id="rId24"/>
    <p:sldId id="286"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1392" y="-6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Author : Bala CG</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9FBB00-1B49-433C-8859-2AFB77C708E0}" type="datetimeFigureOut">
              <a:rPr lang="en-US" smtClean="0"/>
              <a:t>8/31/2016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30154E6-3F0D-4F54-ACB9-F1007364FEF0}" type="slidenum">
              <a:rPr lang="en-US" smtClean="0"/>
              <a:t>‹#›</a:t>
            </a:fld>
            <a:endParaRPr lang="en-US"/>
          </a:p>
        </p:txBody>
      </p:sp>
    </p:spTree>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smtClean="0"/>
              <a:t>Author : Bala CG</a:t>
            </a: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82B91-D22A-4A6A-91B2-26581CAF02D9}" type="datetimeFigureOut">
              <a:rPr lang="en-IN" smtClean="0"/>
              <a:pPr/>
              <a:t>31-08-2016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2C86A7-C5EB-47F1-9573-CF170FC92345}" type="slidenum">
              <a:rPr lang="en-IN" smtClean="0"/>
              <a:pPr/>
              <a:t>‹#›</a:t>
            </a:fld>
            <a:endParaRPr lang="en-IN"/>
          </a:p>
        </p:txBody>
      </p:sp>
    </p:spTree>
    <p:extLst>
      <p:ext uri="{BB962C8B-B14F-4D97-AF65-F5344CB8AC3E}">
        <p14:creationId xmlns:p14="http://schemas.microsoft.com/office/powerpoint/2010/main" xmlns="" val="403878333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F2C86A7-C5EB-47F1-9573-CF170FC92345}" type="slidenum">
              <a:rPr lang="en-IN" smtClean="0"/>
              <a:pPr/>
              <a:t>1</a:t>
            </a:fld>
            <a:endParaRPr lang="en-IN"/>
          </a:p>
        </p:txBody>
      </p:sp>
      <p:sp>
        <p:nvSpPr>
          <p:cNvPr id="5" name="Header Placeholder 4"/>
          <p:cNvSpPr>
            <a:spLocks noGrp="1"/>
          </p:cNvSpPr>
          <p:nvPr>
            <p:ph type="hdr" sz="quarter" idx="11"/>
          </p:nvPr>
        </p:nvSpPr>
        <p:spPr/>
        <p:txBody>
          <a:bodyPr/>
          <a:lstStyle/>
          <a:p>
            <a:r>
              <a:rPr lang="en-IN" smtClean="0"/>
              <a:t>Author : Bala CG</a:t>
            </a:r>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984C53-1493-4A5F-AD7A-98B98666F2DB}" type="slidenum">
              <a:rPr lang="en-US" altLang="en-US"/>
              <a:pPr/>
              <a:t>2</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latin typeface="Arial" charset="0"/>
              </a:rPr>
              <a:t>A JMS Application is one or more JMS clients that exchange messages asynchronously</a:t>
            </a:r>
            <a:endParaRPr lang="en-US" altLang="en-US" dirty="0" smtClean="0"/>
          </a:p>
          <a:p>
            <a:endParaRPr lang="en-US" altLang="en-US" b="1" dirty="0" smtClean="0"/>
          </a:p>
          <a:p>
            <a:r>
              <a:rPr lang="en-US" altLang="en-US" b="1" dirty="0" smtClean="0"/>
              <a:t>Asynchronous</a:t>
            </a:r>
            <a:r>
              <a:rPr lang="en-US" altLang="en-US" b="1" dirty="0"/>
              <a:t>.</a:t>
            </a:r>
            <a:r>
              <a:rPr lang="en-US" altLang="en-US" dirty="0"/>
              <a:t> A JMS provider can deliver messages to a client as they arrive; a client does not have to request messages in order to receive them. </a:t>
            </a:r>
          </a:p>
          <a:p>
            <a:r>
              <a:rPr lang="en-US" altLang="en-US" dirty="0"/>
              <a:t>Lower levels of reliability are available for applications that can afford to miss messages or to receive duplicate messages.</a:t>
            </a:r>
          </a:p>
          <a:p>
            <a:endParaRPr lang="en-US" altLang="en-US" dirty="0"/>
          </a:p>
          <a:p>
            <a:r>
              <a:rPr lang="en-US" altLang="en-US" dirty="0">
                <a:latin typeface="Helvetica" pitchFamily="34" charset="0"/>
              </a:rPr>
              <a:t>The JMS specification describes a set of programming interfaces that support distributed, enterprise messaging. An </a:t>
            </a:r>
            <a:r>
              <a:rPr lang="en-US" altLang="en-US" b="1" dirty="0">
                <a:latin typeface="Helvetica" pitchFamily="34" charset="0"/>
              </a:rPr>
              <a:t>enterprise messaging systems enables independent distributed components or applications to interact through messages</a:t>
            </a:r>
            <a:r>
              <a:rPr lang="en-US" altLang="en-US" dirty="0">
                <a:latin typeface="Helvetica" pitchFamily="34" charset="0"/>
              </a:rPr>
              <a:t>. These components, whether on the same system, the same network, or loosely connected through the Internet, use messaging to pass data and coordinate their respective functions.</a:t>
            </a:r>
          </a:p>
          <a:p>
            <a:endParaRPr lang="en-US" altLang="en-US" dirty="0"/>
          </a:p>
          <a:p>
            <a:r>
              <a:rPr lang="en-US" altLang="en-US" dirty="0"/>
              <a:t>exposing only the JMS APIs is to hide the details from the users that want a higher-level API and also to ensure portability among implementations.</a:t>
            </a:r>
          </a:p>
          <a:p>
            <a:r>
              <a:rPr lang="en-US" altLang="en-US" dirty="0"/>
              <a:t>As long as the vendor adheres to the JMS specification, a user shouldn't have to worry too much about how the implementation is constructed. </a:t>
            </a:r>
          </a:p>
          <a:p>
            <a:r>
              <a:rPr lang="en-US" altLang="en-US" dirty="0"/>
              <a:t>By itself, it provides no functionality: the API or interfaces are separate from the implementation This gives the benefit of describing in detail what the user view should be, while at the same time allowing vendors to implement the details however they want. </a:t>
            </a:r>
          </a:p>
          <a:p>
            <a:r>
              <a:rPr lang="en-US" altLang="en-US" dirty="0"/>
              <a:t>JMS is not an implementation of a message-oriented middleware. </a:t>
            </a:r>
          </a:p>
          <a:p>
            <a:r>
              <a:rPr lang="en-US" altLang="en-US" b="1" dirty="0"/>
              <a:t>security and management are not the concerns of the JMS spec</a:t>
            </a:r>
          </a:p>
        </p:txBody>
      </p:sp>
      <p:sp>
        <p:nvSpPr>
          <p:cNvPr id="5" name="Header Placeholder 4"/>
          <p:cNvSpPr>
            <a:spLocks noGrp="1"/>
          </p:cNvSpPr>
          <p:nvPr>
            <p:ph type="hdr" sz="quarter" idx="10"/>
          </p:nvPr>
        </p:nvSpPr>
        <p:spPr/>
        <p:txBody>
          <a:bodyPr/>
          <a:lstStyle/>
          <a:p>
            <a:r>
              <a:rPr lang="en-IN" smtClean="0"/>
              <a:t>Author : Bala CG</a:t>
            </a:r>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A0D926-95EF-4B59-8522-FB6E0932CEA4}" type="slidenum">
              <a:rPr lang="en-US" altLang="en-US"/>
              <a:pPr/>
              <a:t>3</a:t>
            </a:fld>
            <a:endParaRPr lang="en-US" alt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lang="en-US" altLang="en-US" dirty="0" err="1"/>
              <a:t>JNDI:java</a:t>
            </a:r>
            <a:r>
              <a:rPr lang="en-US" altLang="en-US" dirty="0"/>
              <a:t> naming and directory service</a:t>
            </a:r>
          </a:p>
          <a:p>
            <a:endParaRPr lang="en-US" altLang="en-US" dirty="0"/>
          </a:p>
          <a:p>
            <a:r>
              <a:rPr lang="en-US" altLang="en-US" dirty="0"/>
              <a:t>administrative tool allows you to bind </a:t>
            </a:r>
            <a:r>
              <a:rPr lang="en-US" altLang="en-US" dirty="0" err="1"/>
              <a:t>cf,dest</a:t>
            </a:r>
            <a:r>
              <a:rPr lang="en-US" altLang="en-US" dirty="0"/>
              <a:t> to </a:t>
            </a:r>
            <a:r>
              <a:rPr lang="en-US" altLang="en-US" dirty="0" err="1"/>
              <a:t>jndi</a:t>
            </a:r>
            <a:r>
              <a:rPr lang="en-US" altLang="en-US" dirty="0"/>
              <a:t>. Clients lookup the admin objects in the </a:t>
            </a:r>
            <a:r>
              <a:rPr lang="en-US" altLang="en-US" dirty="0" err="1"/>
              <a:t>jndi</a:t>
            </a:r>
            <a:r>
              <a:rPr lang="en-US" altLang="en-US" dirty="0"/>
              <a:t> and then establish a logical connection to the same objects through provider</a:t>
            </a:r>
          </a:p>
          <a:p>
            <a:endParaRPr lang="en-US" altLang="en-US" dirty="0"/>
          </a:p>
          <a:p>
            <a:r>
              <a:rPr lang="en-US" altLang="en-US" dirty="0"/>
              <a:t>2 types of administrative objects: connection factory, destination</a:t>
            </a:r>
          </a:p>
          <a:p>
            <a:r>
              <a:rPr lang="en-US" altLang="en-US" dirty="0"/>
              <a:t>administrated objects are placed in  a JNDI by admin. </a:t>
            </a:r>
          </a:p>
          <a:p>
            <a:r>
              <a:rPr lang="en-US" altLang="en-US" dirty="0"/>
              <a:t>a JMS client notes in its documentation the JMS admin objects it requires and how the JNDI names of these objects should be provided to it.</a:t>
            </a:r>
          </a:p>
          <a:p>
            <a:endParaRPr lang="en-US" altLang="en-US" dirty="0"/>
          </a:p>
          <a:p>
            <a:r>
              <a:rPr lang="en-US" altLang="en-US" dirty="0"/>
              <a:t>Connection factories are created by the server administrator and bound into the Java Naming and Directory Interface (JNDI) tree.</a:t>
            </a:r>
          </a:p>
          <a:p>
            <a:r>
              <a:rPr lang="en-US" altLang="en-US" dirty="0"/>
              <a:t> A JMS client uses JNDI to look up the ConnectionFactory and then uses the ConnectionFactory to establish a JMS connection. </a:t>
            </a:r>
            <a:endParaRPr lang="en-US" altLang="en-US" dirty="0" smtClean="0"/>
          </a:p>
          <a:p>
            <a:endParaRPr lang="en-US" altLang="en-US" dirty="0" smtClean="0"/>
          </a:p>
          <a:p>
            <a:endParaRPr lang="en-US" altLang="en-US" dirty="0" smtClean="0"/>
          </a:p>
          <a:p>
            <a:r>
              <a:rPr lang="en-US" altLang="en-US" dirty="0" smtClean="0">
                <a:latin typeface="Arial" charset="0"/>
              </a:rPr>
              <a:t>A </a:t>
            </a:r>
            <a:r>
              <a:rPr lang="en-US" altLang="en-US" b="1" dirty="0" smtClean="0">
                <a:solidFill>
                  <a:srgbClr val="000000"/>
                </a:solidFill>
                <a:latin typeface="Arial" charset="0"/>
              </a:rPr>
              <a:t>JMS</a:t>
            </a:r>
            <a:r>
              <a:rPr lang="en-US" altLang="en-US" dirty="0" smtClean="0">
                <a:latin typeface="Arial" charset="0"/>
              </a:rPr>
              <a:t> Application is one or more </a:t>
            </a:r>
            <a:r>
              <a:rPr lang="en-US" altLang="en-US" b="1" dirty="0" smtClean="0">
                <a:solidFill>
                  <a:srgbClr val="000000"/>
                </a:solidFill>
                <a:latin typeface="Arial" charset="0"/>
              </a:rPr>
              <a:t>JMS</a:t>
            </a:r>
            <a:r>
              <a:rPr lang="en-US" altLang="en-US" dirty="0" smtClean="0">
                <a:latin typeface="Arial" charset="0"/>
              </a:rPr>
              <a:t> clients that exchange messages asynchronously. </a:t>
            </a:r>
          </a:p>
          <a:p>
            <a:r>
              <a:rPr lang="en-US" altLang="en-US" b="1" dirty="0" smtClean="0">
                <a:solidFill>
                  <a:srgbClr val="000000"/>
                </a:solidFill>
                <a:latin typeface="Arial" charset="0"/>
              </a:rPr>
              <a:t>JMS</a:t>
            </a:r>
            <a:r>
              <a:rPr lang="en-US" altLang="en-US" dirty="0" smtClean="0">
                <a:latin typeface="Arial" charset="0"/>
              </a:rPr>
              <a:t> deals with two kinds of message domains. - </a:t>
            </a:r>
          </a:p>
          <a:p>
            <a:pPr lvl="1"/>
            <a:r>
              <a:rPr lang="en-US" altLang="en-US" dirty="0" smtClean="0">
                <a:latin typeface="Arial" charset="0"/>
              </a:rPr>
              <a:t>Point-to-Point (PTP) are built around the concept of message queues.    </a:t>
            </a:r>
          </a:p>
          <a:p>
            <a:pPr lvl="1"/>
            <a:r>
              <a:rPr lang="en-US" altLang="en-US" dirty="0" smtClean="0">
                <a:latin typeface="Arial" charset="0"/>
              </a:rPr>
              <a:t>Publish-Subscribe systems use a “topic” to send and receive messages.</a:t>
            </a:r>
          </a:p>
          <a:p>
            <a:r>
              <a:rPr lang="en-US" altLang="en-US" dirty="0" smtClean="0">
                <a:latin typeface="Arial" charset="0"/>
              </a:rPr>
              <a:t>Supports messages containing Java objects and XML pages.</a:t>
            </a:r>
          </a:p>
          <a:p>
            <a:endParaRPr lang="en-US" altLang="en-US" dirty="0"/>
          </a:p>
        </p:txBody>
      </p:sp>
      <p:sp>
        <p:nvSpPr>
          <p:cNvPr id="5" name="Header Placeholder 4"/>
          <p:cNvSpPr>
            <a:spLocks noGrp="1"/>
          </p:cNvSpPr>
          <p:nvPr>
            <p:ph type="hdr" sz="quarter" idx="10"/>
          </p:nvPr>
        </p:nvSpPr>
        <p:spPr/>
        <p:txBody>
          <a:bodyPr/>
          <a:lstStyle/>
          <a:p>
            <a:r>
              <a:rPr lang="en-IN" smtClean="0"/>
              <a:t>Author : Bala CG</a:t>
            </a:r>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10ED95-4F43-4D5A-BDAA-EA90276CA979}" type="slidenum">
              <a:rPr lang="en-US" altLang="en-US"/>
              <a:pPr/>
              <a:t>4</a:t>
            </a:fld>
            <a:endParaRPr lang="en-US" alt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lang="en-US" altLang="en-US" dirty="0"/>
              <a:t>1 consumer</a:t>
            </a:r>
          </a:p>
          <a:p>
            <a:endParaRPr lang="en-US" altLang="en-US" dirty="0"/>
          </a:p>
          <a:p>
            <a:r>
              <a:rPr lang="en-US" altLang="en-US" dirty="0"/>
              <a:t>a sender and a receiver have no timing dependencies. the receiver can fetch the </a:t>
            </a:r>
            <a:r>
              <a:rPr lang="en-US" altLang="en-US" dirty="0" err="1"/>
              <a:t>mesg</a:t>
            </a:r>
            <a:r>
              <a:rPr lang="en-US" altLang="en-US" dirty="0"/>
              <a:t> whether or not it was running when client sent the msg</a:t>
            </a:r>
          </a:p>
          <a:p>
            <a:endParaRPr lang="en-US" altLang="en-US" dirty="0"/>
          </a:p>
          <a:p>
            <a:r>
              <a:rPr lang="en-US" altLang="en-US" dirty="0"/>
              <a:t>receiver acknowledges</a:t>
            </a:r>
          </a:p>
        </p:txBody>
      </p:sp>
      <p:sp>
        <p:nvSpPr>
          <p:cNvPr id="5" name="Header Placeholder 4"/>
          <p:cNvSpPr>
            <a:spLocks noGrp="1"/>
          </p:cNvSpPr>
          <p:nvPr>
            <p:ph type="hdr" sz="quarter" idx="10"/>
          </p:nvPr>
        </p:nvSpPr>
        <p:spPr/>
        <p:txBody>
          <a:bodyPr/>
          <a:lstStyle/>
          <a:p>
            <a:r>
              <a:rPr lang="en-IN" smtClean="0"/>
              <a:t>Author : Bala CG</a:t>
            </a:r>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20F2E2-674E-4F9D-89DC-EE0E93F6467C}" type="slidenum">
              <a:rPr lang="en-US" altLang="en-US"/>
              <a:pPr/>
              <a:t>5</a:t>
            </a:fld>
            <a:endParaRPr lang="en-US" alt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lang="en-US" altLang="en-US" dirty="0"/>
              <a:t>multiple consumers</a:t>
            </a:r>
          </a:p>
          <a:p>
            <a:r>
              <a:rPr lang="en-US" altLang="en-US" dirty="0"/>
              <a:t>publishers and subscribers have timing dependency. a client can consume only msgs published after its subscription and must continue to be active to consume msgs</a:t>
            </a:r>
          </a:p>
          <a:p>
            <a:r>
              <a:rPr lang="en-US" altLang="en-US" dirty="0"/>
              <a:t>( exception durable subscription)</a:t>
            </a:r>
          </a:p>
        </p:txBody>
      </p:sp>
      <p:sp>
        <p:nvSpPr>
          <p:cNvPr id="5" name="Header Placeholder 4"/>
          <p:cNvSpPr>
            <a:spLocks noGrp="1"/>
          </p:cNvSpPr>
          <p:nvPr>
            <p:ph type="hdr" sz="quarter" idx="10"/>
          </p:nvPr>
        </p:nvSpPr>
        <p:spPr/>
        <p:txBody>
          <a:bodyPr/>
          <a:lstStyle/>
          <a:p>
            <a:r>
              <a:rPr lang="en-IN" smtClean="0"/>
              <a:t>Author : Bala CG</a:t>
            </a:r>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A5C0B4-AE38-4E5C-8928-7B7390967C50}" type="slidenum">
              <a:rPr lang="en-US" altLang="en-US"/>
              <a:pPr/>
              <a:t>6</a:t>
            </a:fld>
            <a:endParaRPr lang="en-US" alt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altLang="en-US" sz="1000">
                <a:cs typeface="Times New Roman" charset="0"/>
              </a:rPr>
              <a:t> A message listener is similar to an event listener</a:t>
            </a:r>
          </a:p>
        </p:txBody>
      </p:sp>
      <p:sp>
        <p:nvSpPr>
          <p:cNvPr id="5" name="Header Placeholder 4"/>
          <p:cNvSpPr>
            <a:spLocks noGrp="1"/>
          </p:cNvSpPr>
          <p:nvPr>
            <p:ph type="hdr" sz="quarter" idx="10"/>
          </p:nvPr>
        </p:nvSpPr>
        <p:spPr/>
        <p:txBody>
          <a:bodyPr/>
          <a:lstStyle/>
          <a:p>
            <a:r>
              <a:rPr lang="en-IN" smtClean="0"/>
              <a:t>Author : Bala CG</a:t>
            </a:r>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B104D4-1442-47C6-89CD-76F75A1E440C}" type="slidenum">
              <a:rPr lang="en-US" altLang="en-US"/>
              <a:pPr/>
              <a:t>7</a:t>
            </a:fld>
            <a:endParaRPr lang="en-US" alt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US" altLang="en-US"/>
              <a:t>transacted session</a:t>
            </a:r>
          </a:p>
          <a:p>
            <a:r>
              <a:rPr lang="en-US" altLang="en-US"/>
              <a:t>connection.createSession(true,0);</a:t>
            </a:r>
          </a:p>
          <a:p>
            <a:endParaRPr lang="en-US" altLang="en-US"/>
          </a:p>
          <a:p>
            <a:r>
              <a:rPr lang="en-US" altLang="en-US"/>
              <a:t>AUTO_ACK: when client succesfully returned froma call to receive or when messagelistener returned successfully</a:t>
            </a:r>
          </a:p>
          <a:p>
            <a:r>
              <a:rPr lang="en-US" altLang="en-US"/>
              <a:t>Client_ACK: a client acks a mesg by calling the message’s acknowledge() method ( consume 10 ack 5</a:t>
            </a:r>
            <a:r>
              <a:rPr lang="en-US" altLang="en-US" baseline="30000"/>
              <a:t>th</a:t>
            </a:r>
            <a:r>
              <a:rPr lang="en-US" altLang="en-US"/>
              <a:t>, you acked for all 10)</a:t>
            </a:r>
          </a:p>
          <a:p>
            <a:r>
              <a:rPr lang="en-US" altLang="en-US"/>
              <a:t>DUPS_ACK:dups are permitted, lazy ack (??)</a:t>
            </a:r>
          </a:p>
        </p:txBody>
      </p:sp>
      <p:sp>
        <p:nvSpPr>
          <p:cNvPr id="5" name="Header Placeholder 4"/>
          <p:cNvSpPr>
            <a:spLocks noGrp="1"/>
          </p:cNvSpPr>
          <p:nvPr>
            <p:ph type="hdr" sz="quarter" idx="10"/>
          </p:nvPr>
        </p:nvSpPr>
        <p:spPr/>
        <p:txBody>
          <a:bodyPr/>
          <a:lstStyle/>
          <a:p>
            <a:r>
              <a:rPr lang="en-IN" smtClean="0"/>
              <a:t>Author : Bala CG</a:t>
            </a:r>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CCC9202-2097-4C71-9BA2-FEC394A8ABA3}" type="datetimeFigureOut">
              <a:rPr lang="en-IN" smtClean="0"/>
              <a:pPr/>
              <a:t>31-08-2016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432008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CCC9202-2097-4C71-9BA2-FEC394A8ABA3}" type="datetimeFigureOut">
              <a:rPr lang="en-IN" smtClean="0"/>
              <a:pPr/>
              <a:t>31-08-2016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369435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CCC9202-2097-4C71-9BA2-FEC394A8ABA3}" type="datetimeFigureOut">
              <a:rPr lang="en-IN" smtClean="0"/>
              <a:pPr/>
              <a:t>31-08-2016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241971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1371600" y="609600"/>
            <a:ext cx="7378700" cy="1143000"/>
          </a:xfrm>
        </p:spPr>
        <p:txBody>
          <a:bodyPr/>
          <a:lstStyle/>
          <a:p>
            <a:r>
              <a:rPr lang="en-US" smtClean="0"/>
              <a:t>Click to edit Master title style</a:t>
            </a:r>
            <a:endParaRPr lang="en-IN"/>
          </a:p>
        </p:txBody>
      </p:sp>
      <p:sp>
        <p:nvSpPr>
          <p:cNvPr id="3" name="SmartArt Placeholder 2"/>
          <p:cNvSpPr>
            <a:spLocks noGrp="1"/>
          </p:cNvSpPr>
          <p:nvPr>
            <p:ph type="dgm" idx="1"/>
          </p:nvPr>
        </p:nvSpPr>
        <p:spPr>
          <a:xfrm>
            <a:off x="809625" y="2214563"/>
            <a:ext cx="7958138" cy="3881437"/>
          </a:xfrm>
        </p:spPr>
        <p:txBody>
          <a:bodyPr/>
          <a:lstStyle/>
          <a:p>
            <a:endParaRPr lang="en-IN"/>
          </a:p>
        </p:txBody>
      </p:sp>
      <p:sp>
        <p:nvSpPr>
          <p:cNvPr id="4" name="Date Placeholder 3"/>
          <p:cNvSpPr>
            <a:spLocks noGrp="1"/>
          </p:cNvSpPr>
          <p:nvPr>
            <p:ph type="dt" sz="half" idx="10"/>
          </p:nvPr>
        </p:nvSpPr>
        <p:spPr>
          <a:xfrm>
            <a:off x="809625" y="6373813"/>
            <a:ext cx="1905000" cy="457200"/>
          </a:xfrm>
        </p:spPr>
        <p:txBody>
          <a:bodyPr/>
          <a:lstStyle>
            <a:lvl1pPr>
              <a:defRPr/>
            </a:lvl1pPr>
          </a:lstStyle>
          <a:p>
            <a:endParaRPr lang="en-US" altLang="en-US"/>
          </a:p>
        </p:txBody>
      </p:sp>
      <p:sp>
        <p:nvSpPr>
          <p:cNvPr id="5" name="Footer Placeholder 4"/>
          <p:cNvSpPr>
            <a:spLocks noGrp="1"/>
          </p:cNvSpPr>
          <p:nvPr>
            <p:ph type="ftr" sz="quarter" idx="11"/>
          </p:nvPr>
        </p:nvSpPr>
        <p:spPr>
          <a:xfrm>
            <a:off x="3132138" y="6376988"/>
            <a:ext cx="3086100" cy="457200"/>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89713" y="6376988"/>
            <a:ext cx="2193925" cy="457200"/>
          </a:xfrm>
        </p:spPr>
        <p:txBody>
          <a:bodyPr/>
          <a:lstStyle>
            <a:lvl1pPr>
              <a:defRPr/>
            </a:lvl1pPr>
          </a:lstStyle>
          <a:p>
            <a:fld id="{990BE5F6-9ABD-4CC3-81D6-D061DD2CF845}" type="slidenum">
              <a:rPr lang="en-US" altLang="en-US"/>
              <a:pPr/>
              <a:t>‹#›</a:t>
            </a:fld>
            <a:endParaRPr lang="en-US" altLang="en-US"/>
          </a:p>
        </p:txBody>
      </p:sp>
    </p:spTree>
    <p:extLst>
      <p:ext uri="{BB962C8B-B14F-4D97-AF65-F5344CB8AC3E}">
        <p14:creationId xmlns:p14="http://schemas.microsoft.com/office/powerpoint/2010/main" xmlns="" val="1722157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CCC9202-2097-4C71-9BA2-FEC394A8ABA3}" type="datetimeFigureOut">
              <a:rPr lang="en-IN" smtClean="0"/>
              <a:pPr/>
              <a:t>31-08-2016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265250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CC9202-2097-4C71-9BA2-FEC394A8ABA3}" type="datetimeFigureOut">
              <a:rPr lang="en-IN" smtClean="0"/>
              <a:pPr/>
              <a:t>31-08-2016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187587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CCC9202-2097-4C71-9BA2-FEC394A8ABA3}" type="datetimeFigureOut">
              <a:rPr lang="en-IN" smtClean="0"/>
              <a:pPr/>
              <a:t>31-08-2016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1541485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CCC9202-2097-4C71-9BA2-FEC394A8ABA3}" type="datetimeFigureOut">
              <a:rPr lang="en-IN" smtClean="0"/>
              <a:pPr/>
              <a:t>31-08-2016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2029540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CCC9202-2097-4C71-9BA2-FEC394A8ABA3}" type="datetimeFigureOut">
              <a:rPr lang="en-IN" smtClean="0"/>
              <a:pPr/>
              <a:t>31-08-2016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607241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CC9202-2097-4C71-9BA2-FEC394A8ABA3}" type="datetimeFigureOut">
              <a:rPr lang="en-IN" smtClean="0"/>
              <a:pPr/>
              <a:t>31-08-2016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2358599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CC9202-2097-4C71-9BA2-FEC394A8ABA3}" type="datetimeFigureOut">
              <a:rPr lang="en-IN" smtClean="0"/>
              <a:pPr/>
              <a:t>31-08-2016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2840953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CC9202-2097-4C71-9BA2-FEC394A8ABA3}" type="datetimeFigureOut">
              <a:rPr lang="en-IN" smtClean="0"/>
              <a:pPr/>
              <a:t>31-08-2016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1299671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C9202-2097-4C71-9BA2-FEC394A8ABA3}" type="datetimeFigureOut">
              <a:rPr lang="en-IN" smtClean="0"/>
              <a:pPr/>
              <a:t>31-08-2016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4DD71-8B67-494D-8585-EF533BAC4B41}" type="slidenum">
              <a:rPr lang="en-IN" smtClean="0"/>
              <a:pPr/>
              <a:t>‹#›</a:t>
            </a:fld>
            <a:endParaRPr lang="en-IN"/>
          </a:p>
        </p:txBody>
      </p:sp>
    </p:spTree>
    <p:extLst>
      <p:ext uri="{BB962C8B-B14F-4D97-AF65-F5344CB8AC3E}">
        <p14:creationId xmlns:p14="http://schemas.microsoft.com/office/powerpoint/2010/main" xmlns="" val="1894769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middlewaremagic.com/weblogic/?p=4415"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12160" y="404664"/>
            <a:ext cx="3028950" cy="21370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Rectangle 4"/>
          <p:cNvSpPr/>
          <p:nvPr/>
        </p:nvSpPr>
        <p:spPr>
          <a:xfrm>
            <a:off x="232195" y="2996952"/>
            <a:ext cx="8660285" cy="2015936"/>
          </a:xfrm>
          <a:prstGeom prst="rect">
            <a:avLst/>
          </a:prstGeom>
        </p:spPr>
        <p:txBody>
          <a:bodyPr wrap="square">
            <a:spAutoFit/>
          </a:bodyPr>
          <a:lstStyle/>
          <a:p>
            <a:pPr>
              <a:lnSpc>
                <a:spcPct val="150000"/>
              </a:lnSpc>
            </a:pPr>
            <a:r>
              <a:rPr lang="en-IN" b="1" dirty="0" smtClean="0">
                <a:solidFill>
                  <a:srgbClr val="002060"/>
                </a:solidFill>
              </a:rPr>
              <a:t>Messaging flexibility</a:t>
            </a:r>
          </a:p>
          <a:p>
            <a:r>
              <a:rPr lang="en-IN" sz="1400" dirty="0" smtClean="0">
                <a:solidFill>
                  <a:srgbClr val="002060"/>
                </a:solidFill>
              </a:rPr>
              <a:t>Application </a:t>
            </a:r>
            <a:r>
              <a:rPr lang="en-IN" sz="1400" dirty="0">
                <a:solidFill>
                  <a:srgbClr val="002060"/>
                </a:solidFill>
              </a:rPr>
              <a:t>A communicates with Application B by sending a message through the MOM's application programming interface (API). The MOM routes the message to Application B, which may exist on a completely different computer; the MOM handles the network communications. If the network connection is not available, the MOM will store the message until the connection becomes available, and then forward it to Application B</a:t>
            </a:r>
            <a:r>
              <a:rPr lang="en-IN" sz="1400" dirty="0" smtClean="0">
                <a:solidFill>
                  <a:srgbClr val="002060"/>
                </a:solidFill>
              </a:rPr>
              <a:t>.</a:t>
            </a:r>
            <a:endParaRPr lang="en-IN" sz="1400" dirty="0">
              <a:solidFill>
                <a:srgbClr val="002060"/>
              </a:solidFill>
            </a:endParaRPr>
          </a:p>
          <a:p>
            <a:r>
              <a:rPr lang="en-IN" sz="1400" dirty="0">
                <a:solidFill>
                  <a:srgbClr val="002060"/>
                </a:solidFill>
              </a:rPr>
              <a:t>Another aspect of flexibility is that Application B may not even be executing when Application A sends its message. The MOM will hold the message until Application B begins execution and attempts to retrieve its messages. This also prevents Application A from blocking while it waits for Application B to receive the message</a:t>
            </a:r>
            <a:r>
              <a:rPr lang="en-IN" sz="1400" dirty="0" smtClean="0">
                <a:solidFill>
                  <a:srgbClr val="002060"/>
                </a:solidFill>
              </a:rPr>
              <a:t>.</a:t>
            </a:r>
          </a:p>
        </p:txBody>
      </p:sp>
      <p:sp>
        <p:nvSpPr>
          <p:cNvPr id="6" name="Rectangle 5"/>
          <p:cNvSpPr/>
          <p:nvPr/>
        </p:nvSpPr>
        <p:spPr>
          <a:xfrm>
            <a:off x="247830" y="2618328"/>
            <a:ext cx="8644649" cy="523220"/>
          </a:xfrm>
          <a:prstGeom prst="rect">
            <a:avLst/>
          </a:prstGeom>
        </p:spPr>
        <p:txBody>
          <a:bodyPr wrap="square">
            <a:spAutoFit/>
          </a:bodyPr>
          <a:lstStyle/>
          <a:p>
            <a:r>
              <a:rPr lang="en-IN" sz="1400" dirty="0">
                <a:solidFill>
                  <a:srgbClr val="002060"/>
                </a:solidFill>
              </a:rPr>
              <a:t>The MOM provides assured delivery of messages (or at least makes its best effort) </a:t>
            </a:r>
            <a:r>
              <a:rPr lang="en-IN" sz="1400" dirty="0" smtClean="0">
                <a:solidFill>
                  <a:srgbClr val="002060"/>
                </a:solidFill>
              </a:rPr>
              <a:t>and relieves </a:t>
            </a:r>
            <a:r>
              <a:rPr lang="en-IN" sz="1400" dirty="0">
                <a:solidFill>
                  <a:srgbClr val="002060"/>
                </a:solidFill>
              </a:rPr>
              <a:t>application programmers from knowing the details of remote procedure calls (RPC</a:t>
            </a:r>
            <a:r>
              <a:rPr lang="en-IN" sz="1400" dirty="0" smtClean="0">
                <a:solidFill>
                  <a:srgbClr val="002060"/>
                </a:solidFill>
              </a:rPr>
              <a:t>) and </a:t>
            </a:r>
            <a:r>
              <a:rPr lang="en-IN" sz="1400" dirty="0">
                <a:solidFill>
                  <a:srgbClr val="002060"/>
                </a:solidFill>
              </a:rPr>
              <a:t>networking/communications protocols.</a:t>
            </a:r>
          </a:p>
        </p:txBody>
      </p:sp>
      <p:sp>
        <p:nvSpPr>
          <p:cNvPr id="7" name="Rectangle 6"/>
          <p:cNvSpPr/>
          <p:nvPr/>
        </p:nvSpPr>
        <p:spPr>
          <a:xfrm>
            <a:off x="251634" y="1268760"/>
            <a:ext cx="5904542" cy="1384995"/>
          </a:xfrm>
          <a:prstGeom prst="rect">
            <a:avLst/>
          </a:prstGeom>
        </p:spPr>
        <p:txBody>
          <a:bodyPr wrap="square">
            <a:spAutoFit/>
          </a:bodyPr>
          <a:lstStyle/>
          <a:p>
            <a:r>
              <a:rPr lang="en-IN" sz="1400" b="1" dirty="0">
                <a:solidFill>
                  <a:srgbClr val="002060"/>
                </a:solidFill>
              </a:rPr>
              <a:t>Enterprise messaging systems</a:t>
            </a:r>
            <a:r>
              <a:rPr lang="en-IN" sz="1400" dirty="0">
                <a:solidFill>
                  <a:srgbClr val="002060"/>
                </a:solidFill>
              </a:rPr>
              <a:t>, often known as </a:t>
            </a:r>
            <a:r>
              <a:rPr lang="en-IN" sz="1400" i="1" dirty="0">
                <a:solidFill>
                  <a:srgbClr val="002060"/>
                </a:solidFill>
              </a:rPr>
              <a:t>message oriented middleware </a:t>
            </a:r>
            <a:r>
              <a:rPr lang="en-IN" sz="1400" dirty="0">
                <a:solidFill>
                  <a:srgbClr val="002060"/>
                </a:solidFill>
              </a:rPr>
              <a:t>(MOM</a:t>
            </a:r>
            <a:r>
              <a:rPr lang="en-IN" sz="1400" dirty="0" smtClean="0">
                <a:solidFill>
                  <a:srgbClr val="002060"/>
                </a:solidFill>
              </a:rPr>
              <a:t>), provide </a:t>
            </a:r>
            <a:r>
              <a:rPr lang="en-IN" sz="1400" dirty="0">
                <a:solidFill>
                  <a:srgbClr val="002060"/>
                </a:solidFill>
              </a:rPr>
              <a:t>a mechanism for integrating applications in a loosely coupled, flexible manner. </a:t>
            </a:r>
            <a:r>
              <a:rPr lang="en-IN" sz="1400" dirty="0" smtClean="0">
                <a:solidFill>
                  <a:srgbClr val="002060"/>
                </a:solidFill>
              </a:rPr>
              <a:t>They provide asynchronous </a:t>
            </a:r>
            <a:r>
              <a:rPr lang="en-IN" sz="1400" dirty="0">
                <a:solidFill>
                  <a:srgbClr val="002060"/>
                </a:solidFill>
              </a:rPr>
              <a:t>delivery of data </a:t>
            </a:r>
            <a:r>
              <a:rPr lang="en-IN" sz="1400" dirty="0" smtClean="0">
                <a:solidFill>
                  <a:srgbClr val="002060"/>
                </a:solidFill>
              </a:rPr>
              <a:t>between </a:t>
            </a:r>
            <a:r>
              <a:rPr lang="en-IN" sz="1400" dirty="0">
                <a:solidFill>
                  <a:srgbClr val="002060"/>
                </a:solidFill>
              </a:rPr>
              <a:t>applications on a </a:t>
            </a:r>
            <a:r>
              <a:rPr lang="en-IN" sz="1400" i="1" dirty="0">
                <a:solidFill>
                  <a:srgbClr val="002060"/>
                </a:solidFill>
              </a:rPr>
              <a:t>store and forward </a:t>
            </a:r>
            <a:r>
              <a:rPr lang="en-IN" sz="1400" dirty="0">
                <a:solidFill>
                  <a:srgbClr val="002060"/>
                </a:solidFill>
              </a:rPr>
              <a:t>basis</a:t>
            </a:r>
            <a:r>
              <a:rPr lang="en-IN" sz="1400" dirty="0" smtClean="0">
                <a:solidFill>
                  <a:srgbClr val="002060"/>
                </a:solidFill>
              </a:rPr>
              <a:t>;  that </a:t>
            </a:r>
            <a:r>
              <a:rPr lang="en-IN" sz="1400" dirty="0">
                <a:solidFill>
                  <a:srgbClr val="002060"/>
                </a:solidFill>
              </a:rPr>
              <a:t>is, the applications do not communicate directly with each other, but </a:t>
            </a:r>
            <a:r>
              <a:rPr lang="en-IN" sz="1400" dirty="0" smtClean="0">
                <a:solidFill>
                  <a:srgbClr val="002060"/>
                </a:solidFill>
              </a:rPr>
              <a:t>instead communicate </a:t>
            </a:r>
            <a:r>
              <a:rPr lang="en-IN" sz="1400" dirty="0">
                <a:solidFill>
                  <a:srgbClr val="002060"/>
                </a:solidFill>
              </a:rPr>
              <a:t>with the MOM, which acts as an intermediary.</a:t>
            </a:r>
          </a:p>
        </p:txBody>
      </p:sp>
      <p:sp>
        <p:nvSpPr>
          <p:cNvPr id="4" name="Rectangle 3"/>
          <p:cNvSpPr/>
          <p:nvPr/>
        </p:nvSpPr>
        <p:spPr>
          <a:xfrm>
            <a:off x="312407" y="764704"/>
            <a:ext cx="5616626" cy="523220"/>
          </a:xfrm>
          <a:prstGeom prst="rect">
            <a:avLst/>
          </a:prstGeom>
        </p:spPr>
        <p:txBody>
          <a:bodyPr wrap="square">
            <a:spAutoFit/>
          </a:bodyPr>
          <a:lstStyle/>
          <a:p>
            <a:r>
              <a:rPr lang="en-IN" sz="1400" dirty="0" smtClean="0">
                <a:solidFill>
                  <a:srgbClr val="002060"/>
                </a:solidFill>
              </a:rPr>
              <a:t>The </a:t>
            </a:r>
            <a:r>
              <a:rPr lang="en-IN" sz="1400" b="1" dirty="0" smtClean="0">
                <a:solidFill>
                  <a:srgbClr val="002060"/>
                </a:solidFill>
              </a:rPr>
              <a:t>Java Message Service </a:t>
            </a:r>
            <a:r>
              <a:rPr lang="en-IN" sz="1400" dirty="0" smtClean="0">
                <a:solidFill>
                  <a:srgbClr val="002060"/>
                </a:solidFill>
              </a:rPr>
              <a:t>was developed by </a:t>
            </a:r>
            <a:r>
              <a:rPr lang="en-IN" sz="1400" b="1" dirty="0" smtClean="0">
                <a:solidFill>
                  <a:srgbClr val="002060"/>
                </a:solidFill>
              </a:rPr>
              <a:t>Sun Microsystems</a:t>
            </a:r>
            <a:r>
              <a:rPr lang="en-IN" sz="1400" dirty="0" smtClean="0">
                <a:solidFill>
                  <a:srgbClr val="002060"/>
                </a:solidFill>
              </a:rPr>
              <a:t> to provide a means for Java programs to access </a:t>
            </a:r>
            <a:r>
              <a:rPr lang="en-IN" sz="1400" i="1" dirty="0" smtClean="0">
                <a:solidFill>
                  <a:srgbClr val="002060"/>
                </a:solidFill>
              </a:rPr>
              <a:t>enterprise messaging systems.</a:t>
            </a:r>
            <a:endParaRPr lang="en-IN" sz="1400" dirty="0">
              <a:solidFill>
                <a:srgbClr val="002060"/>
              </a:solidFill>
            </a:endParaRPr>
          </a:p>
        </p:txBody>
      </p:sp>
      <p:sp>
        <p:nvSpPr>
          <p:cNvPr id="8" name="Rectangle 7"/>
          <p:cNvSpPr/>
          <p:nvPr/>
        </p:nvSpPr>
        <p:spPr>
          <a:xfrm>
            <a:off x="409267" y="260648"/>
            <a:ext cx="3387979" cy="400110"/>
          </a:xfrm>
          <a:prstGeom prst="rect">
            <a:avLst/>
          </a:prstGeom>
          <a:solidFill>
            <a:srgbClr val="FFC000"/>
          </a:solidFill>
        </p:spPr>
        <p:txBody>
          <a:bodyPr wrap="none">
            <a:spAutoFit/>
          </a:bodyPr>
          <a:lstStyle/>
          <a:p>
            <a:r>
              <a:rPr lang="en-IN" sz="2000" b="1" dirty="0">
                <a:solidFill>
                  <a:srgbClr val="002060"/>
                </a:solidFill>
                <a:latin typeface="Biondi" panose="02000505030000020004" pitchFamily="2" charset="0"/>
              </a:rPr>
              <a:t>Java Message Service</a:t>
            </a:r>
            <a:endParaRPr lang="en-IN" sz="2000" dirty="0">
              <a:solidFill>
                <a:srgbClr val="002060"/>
              </a:solidFill>
              <a:latin typeface="Biondi" panose="02000505030000020004" pitchFamily="2" charset="0"/>
            </a:endParaRPr>
          </a:p>
        </p:txBody>
      </p:sp>
      <p:sp>
        <p:nvSpPr>
          <p:cNvPr id="9" name="Rectangle 8"/>
          <p:cNvSpPr/>
          <p:nvPr/>
        </p:nvSpPr>
        <p:spPr>
          <a:xfrm>
            <a:off x="179512" y="4869160"/>
            <a:ext cx="8861598" cy="2015936"/>
          </a:xfrm>
          <a:prstGeom prst="rect">
            <a:avLst/>
          </a:prstGeom>
        </p:spPr>
        <p:txBody>
          <a:bodyPr wrap="square">
            <a:spAutoFit/>
          </a:bodyPr>
          <a:lstStyle/>
          <a:p>
            <a:pPr>
              <a:lnSpc>
                <a:spcPct val="150000"/>
              </a:lnSpc>
            </a:pPr>
            <a:r>
              <a:rPr lang="en-IN" b="1" dirty="0">
                <a:solidFill>
                  <a:srgbClr val="002060"/>
                </a:solidFill>
              </a:rPr>
              <a:t>Loose </a:t>
            </a:r>
            <a:r>
              <a:rPr lang="en-IN" b="1" dirty="0" smtClean="0">
                <a:solidFill>
                  <a:srgbClr val="002060"/>
                </a:solidFill>
              </a:rPr>
              <a:t>coupling </a:t>
            </a:r>
          </a:p>
          <a:p>
            <a:r>
              <a:rPr lang="en-IN" sz="1400" dirty="0" smtClean="0">
                <a:solidFill>
                  <a:srgbClr val="002060"/>
                </a:solidFill>
              </a:rPr>
              <a:t>The real power of enterprise messaging systems lies in the loose coupling of the applications. Application A sends its messages indicating a particular destination, for example "order processing." Today, Application B  provides order processing capabilities.  But, in the future,  Application B  can be replaced with a different order-processing program, and Application A will be the same. It will continue to send its messages to "order processing" and the messages will continue to be processed. Likewise, Application A can be replaced, and as long as the replacement continued to send messages for "order </a:t>
            </a:r>
            <a:r>
              <a:rPr lang="en-IN" sz="1400" dirty="0">
                <a:solidFill>
                  <a:srgbClr val="002060"/>
                </a:solidFill>
              </a:rPr>
              <a:t>processing</a:t>
            </a:r>
            <a:r>
              <a:rPr lang="en-IN" sz="1400" dirty="0" smtClean="0">
                <a:solidFill>
                  <a:srgbClr val="002060"/>
                </a:solidFill>
              </a:rPr>
              <a:t>,“ would </a:t>
            </a:r>
            <a:r>
              <a:rPr lang="en-IN" sz="1400" dirty="0">
                <a:solidFill>
                  <a:srgbClr val="002060"/>
                </a:solidFill>
              </a:rPr>
              <a:t>not need to know there is a new application sending orders.</a:t>
            </a:r>
          </a:p>
          <a:p>
            <a:endParaRPr lang="en-IN" sz="1400" dirty="0">
              <a:solidFill>
                <a:srgbClr val="002060"/>
              </a:solidFill>
            </a:endParaRPr>
          </a:p>
        </p:txBody>
      </p:sp>
    </p:spTree>
    <p:extLst>
      <p:ext uri="{BB962C8B-B14F-4D97-AF65-F5344CB8AC3E}">
        <p14:creationId xmlns:p14="http://schemas.microsoft.com/office/powerpoint/2010/main" xmlns="" val="1612644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57200" y="152401"/>
            <a:ext cx="8001000" cy="327660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457200" y="3717032"/>
            <a:ext cx="7924800" cy="2809875"/>
          </a:xfrm>
          <a:prstGeom prst="rect">
            <a:avLst/>
          </a:prstGeom>
          <a:noFill/>
          <a:ln w="9525">
            <a:noFill/>
            <a:miter lim="800000"/>
            <a:headEnd/>
            <a:tailEnd/>
          </a:ln>
        </p:spPr>
      </p:pic>
      <p:sp>
        <p:nvSpPr>
          <p:cNvPr id="6" name="Rectangle 5"/>
          <p:cNvSpPr/>
          <p:nvPr/>
        </p:nvSpPr>
        <p:spPr>
          <a:xfrm>
            <a:off x="3419872" y="3429000"/>
            <a:ext cx="2240870" cy="307777"/>
          </a:xfrm>
          <a:prstGeom prst="rect">
            <a:avLst/>
          </a:prstGeom>
        </p:spPr>
        <p:txBody>
          <a:bodyPr wrap="square">
            <a:spAutoFit/>
          </a:bodyPr>
          <a:lstStyle/>
          <a:p>
            <a:r>
              <a:rPr lang="en-US" sz="1400" b="1" dirty="0" smtClean="0">
                <a:solidFill>
                  <a:srgbClr val="002060"/>
                </a:solidFill>
              </a:rPr>
              <a:t>Creating JMS Server-2</a:t>
            </a:r>
            <a:endParaRPr lang="en-US" sz="1400" b="1" dirty="0">
              <a:solidFill>
                <a:srgbClr val="002060"/>
              </a:solidFill>
            </a:endParaRPr>
          </a:p>
        </p:txBody>
      </p:sp>
      <p:sp>
        <p:nvSpPr>
          <p:cNvPr id="7" name="Rectangle 6"/>
          <p:cNvSpPr/>
          <p:nvPr/>
        </p:nvSpPr>
        <p:spPr>
          <a:xfrm>
            <a:off x="3107641" y="6525344"/>
            <a:ext cx="2544479" cy="307777"/>
          </a:xfrm>
          <a:prstGeom prst="rect">
            <a:avLst/>
          </a:prstGeom>
        </p:spPr>
        <p:txBody>
          <a:bodyPr wrap="none">
            <a:spAutoFit/>
          </a:bodyPr>
          <a:lstStyle/>
          <a:p>
            <a:r>
              <a:rPr lang="en-US" sz="1400" b="1" dirty="0" smtClean="0">
                <a:solidFill>
                  <a:srgbClr val="002060"/>
                </a:solidFill>
              </a:rPr>
              <a:t>Selecting JMS Server Store Type</a:t>
            </a:r>
            <a:endParaRPr lang="en-US" sz="1400" b="1" dirty="0">
              <a:solidFill>
                <a:srgbClr val="00206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04800" y="152400"/>
            <a:ext cx="8077200" cy="2895600"/>
          </a:xfrm>
          <a:prstGeom prst="rect">
            <a:avLst/>
          </a:prstGeom>
          <a:noFill/>
          <a:ln w="9525">
            <a:noFill/>
            <a:miter lim="800000"/>
            <a:headEnd/>
            <a:tailEnd/>
          </a:ln>
        </p:spPr>
      </p:pic>
      <p:pic>
        <p:nvPicPr>
          <p:cNvPr id="3076" name="Picture 4"/>
          <p:cNvPicPr>
            <a:picLocks noChangeAspect="1" noChangeArrowheads="1"/>
          </p:cNvPicPr>
          <p:nvPr/>
        </p:nvPicPr>
        <p:blipFill>
          <a:blip r:embed="rId3" cstate="print"/>
          <a:srcRect/>
          <a:stretch>
            <a:fillRect/>
          </a:stretch>
        </p:blipFill>
        <p:spPr bwMode="auto">
          <a:xfrm>
            <a:off x="228600" y="3352800"/>
            <a:ext cx="8077200" cy="3115583"/>
          </a:xfrm>
          <a:prstGeom prst="rect">
            <a:avLst/>
          </a:prstGeom>
          <a:noFill/>
          <a:ln w="9525">
            <a:noFill/>
            <a:miter lim="800000"/>
            <a:headEnd/>
            <a:tailEnd/>
          </a:ln>
        </p:spPr>
      </p:pic>
      <p:sp>
        <p:nvSpPr>
          <p:cNvPr id="7" name="Rectangle 6"/>
          <p:cNvSpPr/>
          <p:nvPr/>
        </p:nvSpPr>
        <p:spPr>
          <a:xfrm>
            <a:off x="2895600" y="3048000"/>
            <a:ext cx="1818255" cy="307777"/>
          </a:xfrm>
          <a:prstGeom prst="rect">
            <a:avLst/>
          </a:prstGeom>
        </p:spPr>
        <p:txBody>
          <a:bodyPr wrap="none">
            <a:spAutoFit/>
          </a:bodyPr>
          <a:lstStyle/>
          <a:p>
            <a:r>
              <a:rPr lang="en-US" sz="1400" b="1" dirty="0" smtClean="0">
                <a:solidFill>
                  <a:srgbClr val="002060"/>
                </a:solidFill>
              </a:rPr>
              <a:t>Configuring JMS Store</a:t>
            </a:r>
            <a:endParaRPr lang="en-US" sz="1400" b="1" dirty="0">
              <a:solidFill>
                <a:srgbClr val="002060"/>
              </a:solidFill>
            </a:endParaRPr>
          </a:p>
        </p:txBody>
      </p:sp>
      <p:sp>
        <p:nvSpPr>
          <p:cNvPr id="8" name="Rectangle 7"/>
          <p:cNvSpPr/>
          <p:nvPr/>
        </p:nvSpPr>
        <p:spPr>
          <a:xfrm>
            <a:off x="2579543" y="6433591"/>
            <a:ext cx="2712537" cy="307777"/>
          </a:xfrm>
          <a:prstGeom prst="rect">
            <a:avLst/>
          </a:prstGeom>
        </p:spPr>
        <p:txBody>
          <a:bodyPr wrap="none">
            <a:spAutoFit/>
          </a:bodyPr>
          <a:lstStyle/>
          <a:p>
            <a:r>
              <a:rPr lang="en-US" sz="1400" b="1" dirty="0" smtClean="0">
                <a:solidFill>
                  <a:srgbClr val="002060"/>
                </a:solidFill>
              </a:rPr>
              <a:t>Choosing JMS Store for </a:t>
            </a:r>
            <a:r>
              <a:rPr lang="en-US" sz="1400" b="1" dirty="0" err="1" smtClean="0">
                <a:solidFill>
                  <a:srgbClr val="002060"/>
                </a:solidFill>
              </a:rPr>
              <a:t>JMSSErver</a:t>
            </a:r>
            <a:endParaRPr lang="en-US" sz="1400" b="1" dirty="0">
              <a:solidFill>
                <a:srgbClr val="00206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81000" y="152400"/>
            <a:ext cx="8305800" cy="32004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33400" y="3429000"/>
            <a:ext cx="8158163" cy="3429000"/>
          </a:xfrm>
          <a:prstGeom prst="rect">
            <a:avLst/>
          </a:prstGeom>
          <a:noFill/>
          <a:ln w="9525">
            <a:noFill/>
            <a:miter lim="800000"/>
            <a:headEnd/>
            <a:tailEnd/>
          </a:ln>
        </p:spPr>
      </p:pic>
      <p:sp>
        <p:nvSpPr>
          <p:cNvPr id="6" name="Rectangle 5"/>
          <p:cNvSpPr/>
          <p:nvPr/>
        </p:nvSpPr>
        <p:spPr>
          <a:xfrm>
            <a:off x="3419872" y="2924944"/>
            <a:ext cx="2695546" cy="307777"/>
          </a:xfrm>
          <a:prstGeom prst="rect">
            <a:avLst/>
          </a:prstGeom>
        </p:spPr>
        <p:txBody>
          <a:bodyPr wrap="square">
            <a:spAutoFit/>
          </a:bodyPr>
          <a:lstStyle/>
          <a:p>
            <a:r>
              <a:rPr lang="en-US" sz="1400" b="1" dirty="0" smtClean="0">
                <a:solidFill>
                  <a:srgbClr val="002060"/>
                </a:solidFill>
              </a:rPr>
              <a:t>Targeting to the JMS Server</a:t>
            </a:r>
            <a:endParaRPr lang="en-US" sz="1400" b="1" dirty="0">
              <a:solidFill>
                <a:srgbClr val="002060"/>
              </a:solidFill>
            </a:endParaRPr>
          </a:p>
        </p:txBody>
      </p:sp>
      <p:sp>
        <p:nvSpPr>
          <p:cNvPr id="7" name="Rectangle 6"/>
          <p:cNvSpPr/>
          <p:nvPr/>
        </p:nvSpPr>
        <p:spPr>
          <a:xfrm>
            <a:off x="3236149" y="6361583"/>
            <a:ext cx="3136051" cy="307777"/>
          </a:xfrm>
          <a:prstGeom prst="rect">
            <a:avLst/>
          </a:prstGeom>
        </p:spPr>
        <p:txBody>
          <a:bodyPr wrap="none">
            <a:spAutoFit/>
          </a:bodyPr>
          <a:lstStyle/>
          <a:p>
            <a:r>
              <a:rPr lang="en-US" sz="1400" b="1" dirty="0" smtClean="0">
                <a:solidFill>
                  <a:srgbClr val="002060"/>
                </a:solidFill>
              </a:rPr>
              <a:t>Activating the JMS Server Configuration</a:t>
            </a:r>
            <a:endParaRPr lang="en-US" sz="1400" b="1" dirty="0">
              <a:solidFill>
                <a:srgbClr val="00206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52400"/>
            <a:ext cx="3272691" cy="369332"/>
          </a:xfrm>
          <a:prstGeom prst="rect">
            <a:avLst/>
          </a:prstGeom>
        </p:spPr>
        <p:txBody>
          <a:bodyPr wrap="none">
            <a:spAutoFit/>
          </a:bodyPr>
          <a:lstStyle/>
          <a:p>
            <a:r>
              <a:rPr lang="en-US" b="1" dirty="0"/>
              <a:t>Step3).</a:t>
            </a:r>
            <a:r>
              <a:rPr lang="en-US" dirty="0" smtClean="0"/>
              <a:t> Configuring JMS Module:</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304800" y="457200"/>
            <a:ext cx="7093138" cy="3276601"/>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304800" y="3810000"/>
            <a:ext cx="7162800" cy="2724149"/>
          </a:xfrm>
          <a:prstGeom prst="rect">
            <a:avLst/>
          </a:prstGeom>
          <a:noFill/>
          <a:ln w="9525">
            <a:noFill/>
            <a:miter lim="800000"/>
            <a:headEnd/>
            <a:tailEnd/>
          </a:ln>
        </p:spPr>
      </p:pic>
      <p:sp>
        <p:nvSpPr>
          <p:cNvPr id="7" name="Rectangle 6"/>
          <p:cNvSpPr/>
          <p:nvPr/>
        </p:nvSpPr>
        <p:spPr>
          <a:xfrm>
            <a:off x="3184197" y="6505599"/>
            <a:ext cx="2251899" cy="307777"/>
          </a:xfrm>
          <a:prstGeom prst="rect">
            <a:avLst/>
          </a:prstGeom>
        </p:spPr>
        <p:txBody>
          <a:bodyPr wrap="none">
            <a:spAutoFit/>
          </a:bodyPr>
          <a:lstStyle/>
          <a:p>
            <a:r>
              <a:rPr lang="en-US" sz="1400" b="1" dirty="0" smtClean="0">
                <a:solidFill>
                  <a:srgbClr val="002060"/>
                </a:solidFill>
              </a:rPr>
              <a:t>Entering JMS Module Name</a:t>
            </a:r>
            <a:endParaRPr lang="en-US" sz="1400" b="1" dirty="0">
              <a:solidFill>
                <a:srgbClr val="002060"/>
              </a:solidFill>
            </a:endParaRPr>
          </a:p>
        </p:txBody>
      </p:sp>
      <p:sp>
        <p:nvSpPr>
          <p:cNvPr id="8" name="Rectangle 7"/>
          <p:cNvSpPr/>
          <p:nvPr/>
        </p:nvSpPr>
        <p:spPr>
          <a:xfrm>
            <a:off x="3480355" y="3337247"/>
            <a:ext cx="1767984" cy="307777"/>
          </a:xfrm>
          <a:prstGeom prst="rect">
            <a:avLst/>
          </a:prstGeom>
        </p:spPr>
        <p:txBody>
          <a:bodyPr wrap="none">
            <a:spAutoFit/>
          </a:bodyPr>
          <a:lstStyle/>
          <a:p>
            <a:r>
              <a:rPr lang="en-US" sz="1400" b="1" dirty="0" smtClean="0">
                <a:solidFill>
                  <a:srgbClr val="002060"/>
                </a:solidFill>
              </a:rPr>
              <a:t>Creating JMS Module</a:t>
            </a:r>
            <a:endParaRPr lang="en-US" sz="1400" b="1" dirty="0">
              <a:solidFill>
                <a:srgbClr val="00206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52400" y="152400"/>
            <a:ext cx="8610600" cy="3200400"/>
          </a:xfrm>
          <a:prstGeom prst="rect">
            <a:avLst/>
          </a:prstGeom>
          <a:noFill/>
          <a:ln w="9525">
            <a:noFill/>
            <a:miter lim="800000"/>
            <a:headEnd/>
            <a:tailEnd/>
          </a:ln>
        </p:spPr>
      </p:pic>
      <p:sp>
        <p:nvSpPr>
          <p:cNvPr id="5" name="Rectangle 4"/>
          <p:cNvSpPr/>
          <p:nvPr/>
        </p:nvSpPr>
        <p:spPr>
          <a:xfrm>
            <a:off x="3352800" y="2819400"/>
            <a:ext cx="1891736" cy="307777"/>
          </a:xfrm>
          <a:prstGeom prst="rect">
            <a:avLst/>
          </a:prstGeom>
        </p:spPr>
        <p:txBody>
          <a:bodyPr wrap="none">
            <a:spAutoFit/>
          </a:bodyPr>
          <a:lstStyle/>
          <a:p>
            <a:r>
              <a:rPr lang="en-US" sz="1400" b="1" dirty="0" smtClean="0">
                <a:solidFill>
                  <a:srgbClr val="002060"/>
                </a:solidFill>
              </a:rPr>
              <a:t>Targetting JMS Module</a:t>
            </a:r>
            <a:endParaRPr lang="en-US" sz="1400" b="1" dirty="0">
              <a:solidFill>
                <a:srgbClr val="002060"/>
              </a:solidFill>
            </a:endParaRPr>
          </a:p>
        </p:txBody>
      </p:sp>
      <p:pic>
        <p:nvPicPr>
          <p:cNvPr id="6148" name="Picture 4"/>
          <p:cNvPicPr>
            <a:picLocks noChangeAspect="1" noChangeArrowheads="1"/>
          </p:cNvPicPr>
          <p:nvPr/>
        </p:nvPicPr>
        <p:blipFill>
          <a:blip r:embed="rId3" cstate="print"/>
          <a:srcRect/>
          <a:stretch>
            <a:fillRect/>
          </a:stretch>
        </p:blipFill>
        <p:spPr bwMode="auto">
          <a:xfrm>
            <a:off x="228600" y="3429000"/>
            <a:ext cx="8534400" cy="3276600"/>
          </a:xfrm>
          <a:prstGeom prst="rect">
            <a:avLst/>
          </a:prstGeom>
          <a:noFill/>
          <a:ln w="9525">
            <a:noFill/>
            <a:miter lim="800000"/>
            <a:headEnd/>
            <a:tailEnd/>
          </a:ln>
        </p:spPr>
      </p:pic>
      <p:sp>
        <p:nvSpPr>
          <p:cNvPr id="8" name="Rectangle 7"/>
          <p:cNvSpPr/>
          <p:nvPr/>
        </p:nvSpPr>
        <p:spPr>
          <a:xfrm>
            <a:off x="3223698" y="5867400"/>
            <a:ext cx="2428422" cy="307777"/>
          </a:xfrm>
          <a:prstGeom prst="rect">
            <a:avLst/>
          </a:prstGeom>
        </p:spPr>
        <p:txBody>
          <a:bodyPr wrap="none">
            <a:spAutoFit/>
          </a:bodyPr>
          <a:lstStyle/>
          <a:p>
            <a:r>
              <a:rPr lang="en-US" sz="1400" b="1" dirty="0" smtClean="0">
                <a:solidFill>
                  <a:srgbClr val="002060"/>
                </a:solidFill>
              </a:rPr>
              <a:t>Finishing the Module Creation</a:t>
            </a:r>
            <a:endParaRPr lang="en-US" sz="1400" b="1" dirty="0">
              <a:solidFill>
                <a:srgbClr val="00206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68895"/>
            <a:ext cx="2898037" cy="307777"/>
          </a:xfrm>
          <a:prstGeom prst="rect">
            <a:avLst/>
          </a:prstGeom>
        </p:spPr>
        <p:txBody>
          <a:bodyPr wrap="none">
            <a:spAutoFit/>
          </a:bodyPr>
          <a:lstStyle/>
          <a:p>
            <a:r>
              <a:rPr lang="en-US" sz="1400" b="1" dirty="0">
                <a:solidFill>
                  <a:srgbClr val="002060"/>
                </a:solidFill>
              </a:rPr>
              <a:t>Step4).</a:t>
            </a:r>
            <a:r>
              <a:rPr lang="en-US" sz="1400" b="1" dirty="0" smtClean="0">
                <a:solidFill>
                  <a:srgbClr val="002060"/>
                </a:solidFill>
              </a:rPr>
              <a:t> Creating Connection Factory:</a:t>
            </a:r>
            <a:endParaRPr lang="en-US" sz="1400" b="1" dirty="0">
              <a:solidFill>
                <a:srgbClr val="002060"/>
              </a:solidFill>
            </a:endParaRPr>
          </a:p>
        </p:txBody>
      </p:sp>
      <p:pic>
        <p:nvPicPr>
          <p:cNvPr id="7170" name="Picture 2"/>
          <p:cNvPicPr>
            <a:picLocks noChangeAspect="1" noChangeArrowheads="1"/>
          </p:cNvPicPr>
          <p:nvPr/>
        </p:nvPicPr>
        <p:blipFill>
          <a:blip r:embed="rId2" cstate="print"/>
          <a:srcRect/>
          <a:stretch>
            <a:fillRect/>
          </a:stretch>
        </p:blipFill>
        <p:spPr bwMode="auto">
          <a:xfrm>
            <a:off x="304800" y="685800"/>
            <a:ext cx="8305800" cy="48006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179512" y="404664"/>
            <a:ext cx="8763000" cy="2736304"/>
          </a:xfrm>
          <a:prstGeom prst="rect">
            <a:avLst/>
          </a:prstGeom>
          <a:noFill/>
          <a:ln w="9525">
            <a:noFill/>
            <a:miter lim="800000"/>
            <a:headEnd/>
            <a:tailEnd/>
          </a:ln>
        </p:spPr>
      </p:pic>
      <p:sp>
        <p:nvSpPr>
          <p:cNvPr id="5" name="Rectangle 4"/>
          <p:cNvSpPr/>
          <p:nvPr/>
        </p:nvSpPr>
        <p:spPr>
          <a:xfrm>
            <a:off x="467544" y="44624"/>
            <a:ext cx="2862130" cy="307777"/>
          </a:xfrm>
          <a:prstGeom prst="rect">
            <a:avLst/>
          </a:prstGeom>
        </p:spPr>
        <p:txBody>
          <a:bodyPr wrap="none">
            <a:spAutoFit/>
          </a:bodyPr>
          <a:lstStyle/>
          <a:p>
            <a:r>
              <a:rPr lang="en-US" sz="1400" b="1" dirty="0" smtClean="0">
                <a:solidFill>
                  <a:srgbClr val="002060"/>
                </a:solidFill>
              </a:rPr>
              <a:t>Selecting JMS Module to be Created</a:t>
            </a:r>
            <a:endParaRPr lang="en-US" sz="1400" b="1" dirty="0">
              <a:solidFill>
                <a:srgbClr val="002060"/>
              </a:solidFill>
            </a:endParaRPr>
          </a:p>
        </p:txBody>
      </p:sp>
      <p:pic>
        <p:nvPicPr>
          <p:cNvPr id="6" name="Picture 2"/>
          <p:cNvPicPr>
            <a:picLocks noChangeAspect="1" noChangeArrowheads="1"/>
          </p:cNvPicPr>
          <p:nvPr/>
        </p:nvPicPr>
        <p:blipFill>
          <a:blip r:embed="rId3" cstate="print"/>
          <a:srcRect/>
          <a:stretch>
            <a:fillRect/>
          </a:stretch>
        </p:blipFill>
        <p:spPr bwMode="auto">
          <a:xfrm>
            <a:off x="251520" y="3573016"/>
            <a:ext cx="8568952" cy="3168352"/>
          </a:xfrm>
          <a:prstGeom prst="rect">
            <a:avLst/>
          </a:prstGeom>
          <a:noFill/>
          <a:ln w="9525">
            <a:noFill/>
            <a:miter lim="800000"/>
            <a:headEnd/>
            <a:tailEnd/>
          </a:ln>
        </p:spPr>
      </p:pic>
      <p:sp>
        <p:nvSpPr>
          <p:cNvPr id="7" name="Rectangle 6"/>
          <p:cNvSpPr/>
          <p:nvPr/>
        </p:nvSpPr>
        <p:spPr>
          <a:xfrm>
            <a:off x="395536" y="3193231"/>
            <a:ext cx="4572000" cy="307777"/>
          </a:xfrm>
          <a:prstGeom prst="rect">
            <a:avLst/>
          </a:prstGeom>
        </p:spPr>
        <p:txBody>
          <a:bodyPr>
            <a:spAutoFit/>
          </a:bodyPr>
          <a:lstStyle/>
          <a:p>
            <a:r>
              <a:rPr lang="en-US" sz="1400" b="1" dirty="0" smtClean="0">
                <a:solidFill>
                  <a:srgbClr val="002060"/>
                </a:solidFill>
              </a:rPr>
              <a:t>Providing Name/</a:t>
            </a:r>
            <a:r>
              <a:rPr lang="en-US" sz="1400" b="1" dirty="0" err="1" smtClean="0">
                <a:solidFill>
                  <a:srgbClr val="002060"/>
                </a:solidFill>
              </a:rPr>
              <a:t>JNDIName</a:t>
            </a:r>
            <a:r>
              <a:rPr lang="en-US" sz="1400" b="1" dirty="0" smtClean="0">
                <a:solidFill>
                  <a:srgbClr val="002060"/>
                </a:solidFill>
              </a:rPr>
              <a:t> to Connection Factory</a:t>
            </a:r>
            <a:endParaRPr lang="en-US" sz="1400" b="1" dirty="0">
              <a:solidFill>
                <a:srgbClr val="00206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srcRect/>
          <a:stretch>
            <a:fillRect/>
          </a:stretch>
        </p:blipFill>
        <p:spPr bwMode="auto">
          <a:xfrm>
            <a:off x="179512" y="260648"/>
            <a:ext cx="8424936" cy="2736304"/>
          </a:xfrm>
          <a:prstGeom prst="rect">
            <a:avLst/>
          </a:prstGeom>
          <a:noFill/>
          <a:ln w="9525">
            <a:noFill/>
            <a:miter lim="800000"/>
            <a:headEnd/>
            <a:tailEnd/>
          </a:ln>
        </p:spPr>
      </p:pic>
      <p:sp>
        <p:nvSpPr>
          <p:cNvPr id="6" name="Rectangle 5"/>
          <p:cNvSpPr/>
          <p:nvPr/>
        </p:nvSpPr>
        <p:spPr>
          <a:xfrm>
            <a:off x="251520" y="-47129"/>
            <a:ext cx="2593274" cy="307777"/>
          </a:xfrm>
          <a:prstGeom prst="rect">
            <a:avLst/>
          </a:prstGeom>
        </p:spPr>
        <p:txBody>
          <a:bodyPr wrap="none">
            <a:spAutoFit/>
          </a:bodyPr>
          <a:lstStyle/>
          <a:p>
            <a:r>
              <a:rPr lang="en-US" sz="1400" b="1" dirty="0" smtClean="0">
                <a:solidFill>
                  <a:srgbClr val="002060"/>
                </a:solidFill>
              </a:rPr>
              <a:t>Targeting the </a:t>
            </a:r>
            <a:r>
              <a:rPr lang="en-US" sz="1400" b="1" dirty="0" err="1" smtClean="0">
                <a:solidFill>
                  <a:srgbClr val="002060"/>
                </a:solidFill>
              </a:rPr>
              <a:t>ConnectionFactory</a:t>
            </a:r>
            <a:endParaRPr lang="en-US" sz="1400" b="1" dirty="0">
              <a:solidFill>
                <a:srgbClr val="002060"/>
              </a:solidFill>
            </a:endParaRPr>
          </a:p>
        </p:txBody>
      </p:sp>
      <p:pic>
        <p:nvPicPr>
          <p:cNvPr id="4" name="Picture 3"/>
          <p:cNvPicPr>
            <a:picLocks noChangeAspect="1" noChangeArrowheads="1"/>
          </p:cNvPicPr>
          <p:nvPr/>
        </p:nvPicPr>
        <p:blipFill>
          <a:blip r:embed="rId3" cstate="print"/>
          <a:srcRect/>
          <a:stretch>
            <a:fillRect/>
          </a:stretch>
        </p:blipFill>
        <p:spPr bwMode="auto">
          <a:xfrm>
            <a:off x="179512" y="3284984"/>
            <a:ext cx="8280920" cy="3384376"/>
          </a:xfrm>
          <a:prstGeom prst="rect">
            <a:avLst/>
          </a:prstGeom>
          <a:noFill/>
          <a:ln w="9525">
            <a:noFill/>
            <a:miter lim="800000"/>
            <a:headEnd/>
            <a:tailEnd/>
          </a:ln>
        </p:spPr>
      </p:pic>
      <p:sp>
        <p:nvSpPr>
          <p:cNvPr id="5" name="Rectangle 4"/>
          <p:cNvSpPr/>
          <p:nvPr/>
        </p:nvSpPr>
        <p:spPr>
          <a:xfrm>
            <a:off x="251520" y="2996952"/>
            <a:ext cx="2256452" cy="307777"/>
          </a:xfrm>
          <a:prstGeom prst="rect">
            <a:avLst/>
          </a:prstGeom>
        </p:spPr>
        <p:txBody>
          <a:bodyPr wrap="none">
            <a:spAutoFit/>
          </a:bodyPr>
          <a:lstStyle/>
          <a:p>
            <a:r>
              <a:rPr lang="en-US" sz="1400" b="1" dirty="0">
                <a:solidFill>
                  <a:srgbClr val="002060"/>
                </a:solidFill>
              </a:rPr>
              <a:t>Step5).</a:t>
            </a:r>
            <a:r>
              <a:rPr lang="en-US" sz="1400" b="1" dirty="0" smtClean="0">
                <a:solidFill>
                  <a:srgbClr val="002060"/>
                </a:solidFill>
              </a:rPr>
              <a:t>Creating JMS Queue:</a:t>
            </a:r>
            <a:endParaRPr lang="en-US" sz="1400" b="1" dirty="0">
              <a:solidFill>
                <a:srgbClr val="002060"/>
              </a:solidFill>
            </a:endParaRPr>
          </a:p>
        </p:txBody>
      </p:sp>
      <p:sp>
        <p:nvSpPr>
          <p:cNvPr id="7" name="Rectangle 6"/>
          <p:cNvSpPr/>
          <p:nvPr/>
        </p:nvSpPr>
        <p:spPr>
          <a:xfrm>
            <a:off x="2627784" y="6505599"/>
            <a:ext cx="2737096" cy="307777"/>
          </a:xfrm>
          <a:prstGeom prst="rect">
            <a:avLst/>
          </a:prstGeom>
        </p:spPr>
        <p:txBody>
          <a:bodyPr wrap="none">
            <a:spAutoFit/>
          </a:bodyPr>
          <a:lstStyle/>
          <a:p>
            <a:r>
              <a:rPr lang="en-US" sz="1400" b="1" dirty="0" smtClean="0">
                <a:solidFill>
                  <a:srgbClr val="002060"/>
                </a:solidFill>
              </a:rPr>
              <a:t>Selecting </a:t>
            </a:r>
            <a:r>
              <a:rPr lang="en-US" sz="1400" b="1" dirty="0" err="1" smtClean="0">
                <a:solidFill>
                  <a:srgbClr val="002060"/>
                </a:solidFill>
              </a:rPr>
              <a:t>JMSQueue</a:t>
            </a:r>
            <a:r>
              <a:rPr lang="en-US" sz="1400" b="1" dirty="0" smtClean="0">
                <a:solidFill>
                  <a:srgbClr val="002060"/>
                </a:solidFill>
              </a:rPr>
              <a:t> to be Created</a:t>
            </a:r>
            <a:endParaRPr lang="en-US" sz="1400" b="1" dirty="0">
              <a:solidFill>
                <a:srgbClr val="00206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42056" y="332656"/>
            <a:ext cx="8534400" cy="2520280"/>
          </a:xfrm>
          <a:prstGeom prst="rect">
            <a:avLst/>
          </a:prstGeom>
          <a:noFill/>
          <a:ln w="9525">
            <a:noFill/>
            <a:miter lim="800000"/>
            <a:headEnd/>
            <a:tailEnd/>
          </a:ln>
        </p:spPr>
      </p:pic>
      <p:sp>
        <p:nvSpPr>
          <p:cNvPr id="5" name="Rectangle 4"/>
          <p:cNvSpPr/>
          <p:nvPr/>
        </p:nvSpPr>
        <p:spPr>
          <a:xfrm>
            <a:off x="323528" y="44624"/>
            <a:ext cx="1404552" cy="307777"/>
          </a:xfrm>
          <a:prstGeom prst="rect">
            <a:avLst/>
          </a:prstGeom>
        </p:spPr>
        <p:txBody>
          <a:bodyPr wrap="none">
            <a:spAutoFit/>
          </a:bodyPr>
          <a:lstStyle/>
          <a:p>
            <a:r>
              <a:rPr lang="en-US" sz="1400" b="1" dirty="0" smtClean="0">
                <a:solidFill>
                  <a:srgbClr val="002060"/>
                </a:solidFill>
              </a:rPr>
              <a:t>Queue Selection</a:t>
            </a:r>
            <a:endParaRPr lang="en-US" sz="1400" b="1" dirty="0">
              <a:solidFill>
                <a:srgbClr val="002060"/>
              </a:solidFill>
            </a:endParaRPr>
          </a:p>
        </p:txBody>
      </p:sp>
      <p:pic>
        <p:nvPicPr>
          <p:cNvPr id="4" name="Picture 2"/>
          <p:cNvPicPr>
            <a:picLocks noChangeAspect="1" noChangeArrowheads="1"/>
          </p:cNvPicPr>
          <p:nvPr/>
        </p:nvPicPr>
        <p:blipFill>
          <a:blip r:embed="rId3" cstate="print"/>
          <a:srcRect/>
          <a:stretch>
            <a:fillRect/>
          </a:stretch>
        </p:blipFill>
        <p:spPr bwMode="auto">
          <a:xfrm>
            <a:off x="0" y="3861048"/>
            <a:ext cx="8610600" cy="2592288"/>
          </a:xfrm>
          <a:prstGeom prst="rect">
            <a:avLst/>
          </a:prstGeom>
          <a:noFill/>
          <a:ln w="9525">
            <a:noFill/>
            <a:miter lim="800000"/>
            <a:headEnd/>
            <a:tailEnd/>
          </a:ln>
        </p:spPr>
      </p:pic>
      <p:sp>
        <p:nvSpPr>
          <p:cNvPr id="6" name="Rectangle 5"/>
          <p:cNvSpPr/>
          <p:nvPr/>
        </p:nvSpPr>
        <p:spPr>
          <a:xfrm>
            <a:off x="323528" y="3244334"/>
            <a:ext cx="2959785" cy="307777"/>
          </a:xfrm>
          <a:prstGeom prst="rect">
            <a:avLst/>
          </a:prstGeom>
        </p:spPr>
        <p:txBody>
          <a:bodyPr wrap="none">
            <a:spAutoFit/>
          </a:bodyPr>
          <a:lstStyle/>
          <a:p>
            <a:r>
              <a:rPr lang="en-US" sz="1400" b="1" dirty="0" smtClean="0">
                <a:solidFill>
                  <a:srgbClr val="002060"/>
                </a:solidFill>
              </a:rPr>
              <a:t>Assigning Name/</a:t>
            </a:r>
            <a:r>
              <a:rPr lang="en-US" sz="1400" b="1" dirty="0" err="1" smtClean="0">
                <a:solidFill>
                  <a:srgbClr val="002060"/>
                </a:solidFill>
              </a:rPr>
              <a:t>JNDIName</a:t>
            </a:r>
            <a:r>
              <a:rPr lang="en-US" sz="1400" b="1" dirty="0" smtClean="0">
                <a:solidFill>
                  <a:srgbClr val="002060"/>
                </a:solidFill>
              </a:rPr>
              <a:t> to Queue</a:t>
            </a:r>
            <a:endParaRPr lang="en-US" sz="1400" b="1" dirty="0">
              <a:solidFill>
                <a:srgbClr val="00206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251520" y="476672"/>
            <a:ext cx="8280920" cy="2636911"/>
          </a:xfrm>
          <a:prstGeom prst="rect">
            <a:avLst/>
          </a:prstGeom>
          <a:noFill/>
          <a:ln w="9525">
            <a:noFill/>
            <a:miter lim="800000"/>
            <a:headEnd/>
            <a:tailEnd/>
          </a:ln>
        </p:spPr>
      </p:pic>
      <p:sp>
        <p:nvSpPr>
          <p:cNvPr id="5" name="Rectangle 4"/>
          <p:cNvSpPr/>
          <p:nvPr/>
        </p:nvSpPr>
        <p:spPr>
          <a:xfrm>
            <a:off x="395536" y="168895"/>
            <a:ext cx="2526204" cy="307777"/>
          </a:xfrm>
          <a:prstGeom prst="rect">
            <a:avLst/>
          </a:prstGeom>
        </p:spPr>
        <p:txBody>
          <a:bodyPr wrap="square">
            <a:spAutoFit/>
          </a:bodyPr>
          <a:lstStyle/>
          <a:p>
            <a:r>
              <a:rPr lang="en-US" sz="1400" b="1" dirty="0" smtClean="0">
                <a:solidFill>
                  <a:srgbClr val="002060"/>
                </a:solidFill>
              </a:rPr>
              <a:t>Creating </a:t>
            </a:r>
            <a:r>
              <a:rPr lang="en-US" sz="1400" b="1" dirty="0" err="1" smtClean="0">
                <a:solidFill>
                  <a:srgbClr val="002060"/>
                </a:solidFill>
              </a:rPr>
              <a:t>SubDeployment</a:t>
            </a:r>
            <a:endParaRPr lang="en-US" sz="1400" b="1" dirty="0">
              <a:solidFill>
                <a:srgbClr val="002060"/>
              </a:solidFill>
            </a:endParaRPr>
          </a:p>
        </p:txBody>
      </p:sp>
      <p:pic>
        <p:nvPicPr>
          <p:cNvPr id="4" name="Picture 2"/>
          <p:cNvPicPr>
            <a:picLocks noChangeAspect="1" noChangeArrowheads="1"/>
          </p:cNvPicPr>
          <p:nvPr/>
        </p:nvPicPr>
        <p:blipFill>
          <a:blip r:embed="rId3" cstate="print"/>
          <a:srcRect/>
          <a:stretch>
            <a:fillRect/>
          </a:stretch>
        </p:blipFill>
        <p:spPr bwMode="auto">
          <a:xfrm>
            <a:off x="251520" y="3545730"/>
            <a:ext cx="8387864" cy="3195638"/>
          </a:xfrm>
          <a:prstGeom prst="rect">
            <a:avLst/>
          </a:prstGeom>
          <a:noFill/>
          <a:ln w="9525">
            <a:noFill/>
            <a:miter lim="800000"/>
            <a:headEnd/>
            <a:tailEnd/>
          </a:ln>
        </p:spPr>
      </p:pic>
      <p:sp>
        <p:nvSpPr>
          <p:cNvPr id="6" name="Rectangle 5"/>
          <p:cNvSpPr/>
          <p:nvPr/>
        </p:nvSpPr>
        <p:spPr>
          <a:xfrm>
            <a:off x="398982" y="3193231"/>
            <a:ext cx="3092898" cy="307777"/>
          </a:xfrm>
          <a:prstGeom prst="rect">
            <a:avLst/>
          </a:prstGeom>
        </p:spPr>
        <p:txBody>
          <a:bodyPr wrap="none">
            <a:spAutoFit/>
          </a:bodyPr>
          <a:lstStyle/>
          <a:p>
            <a:r>
              <a:rPr lang="en-US" sz="1400" b="1" dirty="0" smtClean="0">
                <a:solidFill>
                  <a:srgbClr val="002060"/>
                </a:solidFill>
              </a:rPr>
              <a:t>Assigning Name to the </a:t>
            </a:r>
            <a:r>
              <a:rPr lang="en-US" sz="1400" b="1" dirty="0" err="1" smtClean="0">
                <a:solidFill>
                  <a:srgbClr val="002060"/>
                </a:solidFill>
              </a:rPr>
              <a:t>SubDeployment</a:t>
            </a:r>
            <a:endParaRPr lang="en-US" sz="1400" b="1" dirty="0">
              <a:solidFill>
                <a:srgbClr val="00206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39552" y="404664"/>
            <a:ext cx="2367058" cy="400110"/>
          </a:xfrm>
          <a:solidFill>
            <a:srgbClr val="FFC000"/>
          </a:solidFill>
        </p:spPr>
        <p:txBody>
          <a:bodyPr wrap="none">
            <a:spAutoFit/>
          </a:bodyPr>
          <a:lstStyle/>
          <a:p>
            <a:pPr algn="l"/>
            <a:r>
              <a:rPr lang="en-US" altLang="en-US" sz="2000" b="1" dirty="0">
                <a:solidFill>
                  <a:srgbClr val="002060"/>
                </a:solidFill>
                <a:latin typeface="Biondi" panose="02000505030000020004" pitchFamily="2" charset="0"/>
                <a:ea typeface="+mn-ea"/>
                <a:cs typeface="+mn-cs"/>
              </a:rPr>
              <a:t>What is JMS? </a:t>
            </a:r>
          </a:p>
        </p:txBody>
      </p:sp>
      <p:sp>
        <p:nvSpPr>
          <p:cNvPr id="32771" name="Rectangle 3"/>
          <p:cNvSpPr>
            <a:spLocks noGrp="1" noChangeArrowheads="1"/>
          </p:cNvSpPr>
          <p:nvPr>
            <p:ph type="body" idx="1"/>
          </p:nvPr>
        </p:nvSpPr>
        <p:spPr>
          <a:xfrm>
            <a:off x="539552" y="980728"/>
            <a:ext cx="7958138" cy="2297262"/>
          </a:xfrm>
        </p:spPr>
        <p:txBody>
          <a:bodyPr>
            <a:normAutofit/>
          </a:bodyPr>
          <a:lstStyle/>
          <a:p>
            <a:pPr>
              <a:lnSpc>
                <a:spcPct val="90000"/>
              </a:lnSpc>
            </a:pPr>
            <a:r>
              <a:rPr lang="en-US" altLang="en-US" sz="1400" dirty="0">
                <a:solidFill>
                  <a:srgbClr val="002060"/>
                </a:solidFill>
              </a:rPr>
              <a:t>A specification that describes a common way for Java programs to create, send, receive and read distributed enterprise messages</a:t>
            </a:r>
          </a:p>
          <a:p>
            <a:pPr>
              <a:lnSpc>
                <a:spcPct val="90000"/>
              </a:lnSpc>
            </a:pPr>
            <a:r>
              <a:rPr lang="en-US" altLang="en-US" sz="1400" dirty="0">
                <a:solidFill>
                  <a:srgbClr val="002060"/>
                </a:solidFill>
              </a:rPr>
              <a:t>loosely coupled communication</a:t>
            </a:r>
          </a:p>
          <a:p>
            <a:pPr>
              <a:lnSpc>
                <a:spcPct val="90000"/>
              </a:lnSpc>
            </a:pPr>
            <a:r>
              <a:rPr lang="en-US" altLang="en-US" sz="1400" dirty="0">
                <a:solidFill>
                  <a:srgbClr val="002060"/>
                </a:solidFill>
              </a:rPr>
              <a:t>Asynchronous messaging</a:t>
            </a:r>
          </a:p>
          <a:p>
            <a:pPr>
              <a:lnSpc>
                <a:spcPct val="90000"/>
              </a:lnSpc>
            </a:pPr>
            <a:r>
              <a:rPr lang="en-US" altLang="en-US" sz="1400" dirty="0">
                <a:solidFill>
                  <a:srgbClr val="002060"/>
                </a:solidFill>
              </a:rPr>
              <a:t>Reliable delivery</a:t>
            </a:r>
          </a:p>
          <a:p>
            <a:pPr lvl="1">
              <a:lnSpc>
                <a:spcPct val="90000"/>
              </a:lnSpc>
            </a:pPr>
            <a:r>
              <a:rPr lang="en-US" altLang="en-US" sz="1400" dirty="0">
                <a:solidFill>
                  <a:srgbClr val="002060"/>
                </a:solidFill>
              </a:rPr>
              <a:t>A message is guaranteed to be delivered once and only once. </a:t>
            </a:r>
          </a:p>
          <a:p>
            <a:pPr>
              <a:lnSpc>
                <a:spcPct val="90000"/>
              </a:lnSpc>
            </a:pPr>
            <a:r>
              <a:rPr lang="en-US" altLang="en-US" sz="1400" dirty="0">
                <a:solidFill>
                  <a:srgbClr val="002060"/>
                </a:solidFill>
              </a:rPr>
              <a:t>Outside the specification</a:t>
            </a:r>
          </a:p>
          <a:p>
            <a:pPr lvl="1">
              <a:lnSpc>
                <a:spcPct val="90000"/>
              </a:lnSpc>
            </a:pPr>
            <a:r>
              <a:rPr lang="en-US" altLang="en-US" sz="1400" dirty="0">
                <a:solidFill>
                  <a:srgbClr val="002060"/>
                </a:solidFill>
              </a:rPr>
              <a:t>Security services</a:t>
            </a:r>
          </a:p>
          <a:p>
            <a:pPr lvl="1">
              <a:lnSpc>
                <a:spcPct val="90000"/>
              </a:lnSpc>
            </a:pPr>
            <a:r>
              <a:rPr lang="en-US" altLang="en-US" sz="1400" dirty="0">
                <a:solidFill>
                  <a:srgbClr val="002060"/>
                </a:solidFill>
              </a:rPr>
              <a:t>Management services</a:t>
            </a:r>
          </a:p>
        </p:txBody>
      </p:sp>
      <p:sp>
        <p:nvSpPr>
          <p:cNvPr id="4" name="Rectangle 1027"/>
          <p:cNvSpPr txBox="1">
            <a:spLocks noChangeArrowheads="1"/>
          </p:cNvSpPr>
          <p:nvPr/>
        </p:nvSpPr>
        <p:spPr>
          <a:xfrm>
            <a:off x="251520" y="3212976"/>
            <a:ext cx="3456385" cy="273630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en-US" altLang="en-US" sz="1400" dirty="0">
                <a:solidFill>
                  <a:srgbClr val="002060"/>
                </a:solidFill>
              </a:rPr>
              <a:t>JMS Clients</a:t>
            </a:r>
          </a:p>
          <a:p>
            <a:pPr lvl="1">
              <a:lnSpc>
                <a:spcPct val="90000"/>
              </a:lnSpc>
            </a:pPr>
            <a:r>
              <a:rPr lang="en-US" altLang="en-US" sz="1400" dirty="0">
                <a:solidFill>
                  <a:srgbClr val="002060"/>
                </a:solidFill>
              </a:rPr>
              <a:t>Java programs that send/receive messages</a:t>
            </a:r>
          </a:p>
          <a:p>
            <a:pPr>
              <a:lnSpc>
                <a:spcPct val="90000"/>
              </a:lnSpc>
            </a:pPr>
            <a:r>
              <a:rPr lang="en-US" altLang="en-US" sz="1400" dirty="0">
                <a:solidFill>
                  <a:srgbClr val="002060"/>
                </a:solidFill>
              </a:rPr>
              <a:t>Messages</a:t>
            </a:r>
          </a:p>
          <a:p>
            <a:pPr>
              <a:lnSpc>
                <a:spcPct val="90000"/>
              </a:lnSpc>
            </a:pPr>
            <a:r>
              <a:rPr lang="en-US" altLang="en-US" sz="1400" dirty="0">
                <a:solidFill>
                  <a:srgbClr val="002060"/>
                </a:solidFill>
              </a:rPr>
              <a:t>Administered Objects</a:t>
            </a:r>
          </a:p>
          <a:p>
            <a:pPr lvl="1">
              <a:lnSpc>
                <a:spcPct val="90000"/>
              </a:lnSpc>
            </a:pPr>
            <a:r>
              <a:rPr lang="en-US" altLang="en-US" sz="1400" dirty="0">
                <a:solidFill>
                  <a:srgbClr val="002060"/>
                </a:solidFill>
              </a:rPr>
              <a:t>preconfigured JMS objects created by an admin for the use of clients</a:t>
            </a:r>
          </a:p>
          <a:p>
            <a:pPr lvl="1">
              <a:lnSpc>
                <a:spcPct val="90000"/>
              </a:lnSpc>
            </a:pPr>
            <a:r>
              <a:rPr lang="en-US" altLang="en-US" sz="1400" dirty="0">
                <a:solidFill>
                  <a:srgbClr val="002060"/>
                </a:solidFill>
              </a:rPr>
              <a:t>ConnectionFactory, Destination (queue or topic)</a:t>
            </a:r>
          </a:p>
          <a:p>
            <a:pPr>
              <a:lnSpc>
                <a:spcPct val="90000"/>
              </a:lnSpc>
            </a:pPr>
            <a:r>
              <a:rPr lang="en-US" altLang="en-US" sz="1400" dirty="0">
                <a:solidFill>
                  <a:srgbClr val="002060"/>
                </a:solidFill>
              </a:rPr>
              <a:t>JMS Provider</a:t>
            </a:r>
          </a:p>
          <a:p>
            <a:pPr lvl="1">
              <a:lnSpc>
                <a:spcPct val="90000"/>
              </a:lnSpc>
            </a:pPr>
            <a:r>
              <a:rPr lang="en-US" altLang="en-US" sz="1400" dirty="0">
                <a:solidFill>
                  <a:srgbClr val="002060"/>
                </a:solidFill>
              </a:rPr>
              <a:t>messaging system that implements JMS and administrative functionality</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07905" y="2708920"/>
            <a:ext cx="5122116" cy="35283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8854943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395536" y="525016"/>
            <a:ext cx="8352928" cy="2471936"/>
          </a:xfrm>
          <a:prstGeom prst="rect">
            <a:avLst/>
          </a:prstGeom>
          <a:noFill/>
          <a:ln w="9525">
            <a:noFill/>
            <a:miter lim="800000"/>
            <a:headEnd/>
            <a:tailEnd/>
          </a:ln>
        </p:spPr>
      </p:pic>
      <p:sp>
        <p:nvSpPr>
          <p:cNvPr id="5" name="Rectangle 4"/>
          <p:cNvSpPr/>
          <p:nvPr/>
        </p:nvSpPr>
        <p:spPr>
          <a:xfrm>
            <a:off x="467544" y="168895"/>
            <a:ext cx="2034916" cy="307777"/>
          </a:xfrm>
          <a:prstGeom prst="rect">
            <a:avLst/>
          </a:prstGeom>
        </p:spPr>
        <p:txBody>
          <a:bodyPr wrap="none">
            <a:spAutoFit/>
          </a:bodyPr>
          <a:lstStyle/>
          <a:p>
            <a:r>
              <a:rPr lang="en-US" sz="1400" b="1" dirty="0" smtClean="0">
                <a:solidFill>
                  <a:srgbClr val="002060"/>
                </a:solidFill>
              </a:rPr>
              <a:t>Targeting the JMS Queue</a:t>
            </a:r>
            <a:endParaRPr lang="en-US" sz="1400" b="1" dirty="0">
              <a:solidFill>
                <a:srgbClr val="002060"/>
              </a:solidFill>
            </a:endParaRPr>
          </a:p>
        </p:txBody>
      </p:sp>
      <p:pic>
        <p:nvPicPr>
          <p:cNvPr id="4" name="Picture 2"/>
          <p:cNvPicPr>
            <a:picLocks noChangeAspect="1" noChangeArrowheads="1"/>
          </p:cNvPicPr>
          <p:nvPr/>
        </p:nvPicPr>
        <p:blipFill>
          <a:blip r:embed="rId3" cstate="print"/>
          <a:srcRect/>
          <a:stretch>
            <a:fillRect/>
          </a:stretch>
        </p:blipFill>
        <p:spPr bwMode="auto">
          <a:xfrm>
            <a:off x="395536" y="3468960"/>
            <a:ext cx="8153400" cy="3200400"/>
          </a:xfrm>
          <a:prstGeom prst="rect">
            <a:avLst/>
          </a:prstGeom>
          <a:noFill/>
          <a:ln w="9525">
            <a:noFill/>
            <a:miter lim="800000"/>
            <a:headEnd/>
            <a:tailEnd/>
          </a:ln>
        </p:spPr>
      </p:pic>
      <p:sp>
        <p:nvSpPr>
          <p:cNvPr id="6" name="Rectangle 5"/>
          <p:cNvSpPr/>
          <p:nvPr/>
        </p:nvSpPr>
        <p:spPr>
          <a:xfrm>
            <a:off x="539552" y="3121223"/>
            <a:ext cx="2278381" cy="307777"/>
          </a:xfrm>
          <a:prstGeom prst="rect">
            <a:avLst/>
          </a:prstGeom>
        </p:spPr>
        <p:txBody>
          <a:bodyPr wrap="none">
            <a:spAutoFit/>
          </a:bodyPr>
          <a:lstStyle/>
          <a:p>
            <a:r>
              <a:rPr lang="en-US" sz="1400" b="1" dirty="0" smtClean="0">
                <a:solidFill>
                  <a:srgbClr val="002060"/>
                </a:solidFill>
              </a:rPr>
              <a:t>Activating the Final Changes</a:t>
            </a:r>
            <a:endParaRPr lang="en-US" sz="1400" b="1" dirty="0">
              <a:solidFill>
                <a:srgbClr val="00206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457201"/>
            <a:ext cx="8001000" cy="1169551"/>
          </a:xfrm>
          <a:prstGeom prst="rect">
            <a:avLst/>
          </a:prstGeom>
        </p:spPr>
        <p:txBody>
          <a:bodyPr wrap="square">
            <a:spAutoFit/>
          </a:bodyPr>
          <a:lstStyle/>
          <a:p>
            <a:r>
              <a:rPr lang="en-US" sz="1400" dirty="0" smtClean="0">
                <a:solidFill>
                  <a:srgbClr val="002060"/>
                </a:solidFill>
              </a:rPr>
              <a:t>Now Write a Simple Java Program to send the Messages to this JMS Queue…like following:</a:t>
            </a:r>
          </a:p>
          <a:p>
            <a:r>
              <a:rPr lang="en-US" sz="1400" dirty="0" smtClean="0">
                <a:solidFill>
                  <a:srgbClr val="002060"/>
                </a:solidFill>
              </a:rPr>
              <a:t>Please set the classpath for the below jars</a:t>
            </a:r>
          </a:p>
          <a:p>
            <a:endParaRPr lang="en-US" sz="1400" dirty="0" smtClean="0">
              <a:solidFill>
                <a:srgbClr val="002060"/>
              </a:solidFill>
            </a:endParaRPr>
          </a:p>
          <a:p>
            <a:r>
              <a:rPr lang="en-US" sz="1400" dirty="0" smtClean="0">
                <a:solidFill>
                  <a:srgbClr val="002060"/>
                </a:solidFill>
              </a:rPr>
              <a:t>C:\devtools\Oracle\Middleware\wlserver_10.3\server\lib\wljmsclient.jar</a:t>
            </a:r>
          </a:p>
          <a:p>
            <a:r>
              <a:rPr lang="en-US" sz="1400" dirty="0" smtClean="0">
                <a:solidFill>
                  <a:srgbClr val="002060"/>
                </a:solidFill>
              </a:rPr>
              <a:t>C:\BALA POS\JMS\jndi-1.2.1.jar\jndi-1.2.1.jar</a:t>
            </a:r>
            <a:endParaRPr lang="en-US" sz="1400" dirty="0">
              <a:solidFill>
                <a:srgbClr val="002060"/>
              </a:solidFill>
            </a:endParaRPr>
          </a:p>
        </p:txBody>
      </p:sp>
      <p:graphicFrame>
        <p:nvGraphicFramePr>
          <p:cNvPr id="6" name="Object 5"/>
          <p:cNvGraphicFramePr>
            <a:graphicFrameLocks noChangeAspect="1"/>
          </p:cNvGraphicFramePr>
          <p:nvPr/>
        </p:nvGraphicFramePr>
        <p:xfrm>
          <a:off x="3657600" y="1676400"/>
          <a:ext cx="914400" cy="919163"/>
        </p:xfrm>
        <a:graphic>
          <a:graphicData uri="http://schemas.openxmlformats.org/presentationml/2006/ole">
            <p:oleObj spid="_x0000_s1026" name="Packager Shell Object" showAsIcon="1" r:id="rId3" imgW="914400" imgH="771480" progId="Package">
              <p:embed/>
            </p:oleObj>
          </a:graphicData>
        </a:graphic>
      </p:graphicFrame>
      <p:sp>
        <p:nvSpPr>
          <p:cNvPr id="7" name="Rectangle 6"/>
          <p:cNvSpPr/>
          <p:nvPr/>
        </p:nvSpPr>
        <p:spPr>
          <a:xfrm>
            <a:off x="304800" y="2514600"/>
            <a:ext cx="7848600" cy="307777"/>
          </a:xfrm>
          <a:prstGeom prst="rect">
            <a:avLst/>
          </a:prstGeom>
        </p:spPr>
        <p:txBody>
          <a:bodyPr wrap="square">
            <a:spAutoFit/>
          </a:bodyPr>
          <a:lstStyle/>
          <a:p>
            <a:r>
              <a:rPr lang="en-US" sz="1400" dirty="0">
                <a:solidFill>
                  <a:srgbClr val="002060"/>
                </a:solidFill>
              </a:rPr>
              <a:t>Step7). </a:t>
            </a:r>
            <a:r>
              <a:rPr lang="en-US" sz="1400" dirty="0" smtClean="0">
                <a:solidFill>
                  <a:srgbClr val="002060"/>
                </a:solidFill>
              </a:rPr>
              <a:t>Now run the “setWLSEnv.cmd” and then compile and Run the QueueSend program.</a:t>
            </a:r>
            <a:endParaRPr lang="en-US" sz="1400" dirty="0">
              <a:solidFill>
                <a:srgbClr val="002060"/>
              </a:solidFill>
            </a:endParaRPr>
          </a:p>
        </p:txBody>
      </p:sp>
      <p:sp>
        <p:nvSpPr>
          <p:cNvPr id="8" name="Rectangle 7"/>
          <p:cNvSpPr/>
          <p:nvPr/>
        </p:nvSpPr>
        <p:spPr>
          <a:xfrm>
            <a:off x="381000" y="3244334"/>
            <a:ext cx="6106493" cy="307777"/>
          </a:xfrm>
          <a:prstGeom prst="rect">
            <a:avLst/>
          </a:prstGeom>
        </p:spPr>
        <p:txBody>
          <a:bodyPr wrap="square">
            <a:spAutoFit/>
          </a:bodyPr>
          <a:lstStyle/>
          <a:p>
            <a:r>
              <a:rPr lang="en-US" sz="1400" dirty="0" smtClean="0">
                <a:solidFill>
                  <a:srgbClr val="002060"/>
                </a:solidFill>
              </a:rPr>
              <a:t>Java QueueSend t3://localhost:7001</a:t>
            </a:r>
            <a:endParaRPr lang="en-US" sz="1400" dirty="0">
              <a:solidFill>
                <a:srgbClr val="002060"/>
              </a:solidFill>
            </a:endParaRPr>
          </a:p>
        </p:txBody>
      </p:sp>
      <p:sp>
        <p:nvSpPr>
          <p:cNvPr id="9" name="Rectangle 8"/>
          <p:cNvSpPr/>
          <p:nvPr/>
        </p:nvSpPr>
        <p:spPr>
          <a:xfrm>
            <a:off x="304800" y="3962400"/>
            <a:ext cx="8229600" cy="738664"/>
          </a:xfrm>
          <a:prstGeom prst="rect">
            <a:avLst/>
          </a:prstGeom>
        </p:spPr>
        <p:txBody>
          <a:bodyPr wrap="square">
            <a:spAutoFit/>
          </a:bodyPr>
          <a:lstStyle/>
          <a:p>
            <a:r>
              <a:rPr lang="en-US" sz="1400" dirty="0">
                <a:solidFill>
                  <a:srgbClr val="002060"/>
                </a:solidFill>
              </a:rPr>
              <a:t>Step8).</a:t>
            </a:r>
            <a:r>
              <a:rPr lang="en-US" sz="1400" dirty="0" smtClean="0">
                <a:solidFill>
                  <a:srgbClr val="002060"/>
                </a:solidFill>
              </a:rPr>
              <a:t> Now Login to AdminConsole to check that the Message is arrived in the JMS Queue or Not?</a:t>
            </a:r>
          </a:p>
          <a:p>
            <a:r>
              <a:rPr lang="en-US" sz="1400" dirty="0" smtClean="0">
                <a:solidFill>
                  <a:srgbClr val="002060"/>
                </a:solidFill>
              </a:rPr>
              <a:t>home—&gt; Services–&gt; Messaging–&gt; JMS Modules–&gt; MySystemModule–&gt;MyQueue–&gt; Monitoring–&gt; MySystemModule –&gt; MyQueue (Check the </a:t>
            </a:r>
            <a:r>
              <a:rPr lang="en-US" sz="1400" dirty="0" err="1" smtClean="0">
                <a:solidFill>
                  <a:srgbClr val="002060"/>
                </a:solidFill>
              </a:rPr>
              <a:t>CheckBox</a:t>
            </a:r>
            <a:r>
              <a:rPr lang="en-US" sz="1400" dirty="0" smtClean="0">
                <a:solidFill>
                  <a:srgbClr val="002060"/>
                </a:solidFill>
              </a:rPr>
              <a:t>)–&gt; Show Messages(Click This Button)</a:t>
            </a:r>
            <a:endParaRPr lang="en-US" sz="1400" dirty="0">
              <a:solidFill>
                <a:srgbClr val="00206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srcRect/>
          <a:stretch>
            <a:fillRect/>
          </a:stretch>
        </p:blipFill>
        <p:spPr bwMode="auto">
          <a:xfrm>
            <a:off x="457200" y="152401"/>
            <a:ext cx="8077200" cy="3276600"/>
          </a:xfrm>
          <a:prstGeom prst="rect">
            <a:avLst/>
          </a:prstGeom>
          <a:noFill/>
          <a:ln w="9525">
            <a:noFill/>
            <a:miter lim="800000"/>
            <a:headEnd/>
            <a:tailEnd/>
          </a:ln>
        </p:spPr>
      </p:pic>
      <p:sp>
        <p:nvSpPr>
          <p:cNvPr id="5" name="Rectangle 4"/>
          <p:cNvSpPr/>
          <p:nvPr/>
        </p:nvSpPr>
        <p:spPr>
          <a:xfrm>
            <a:off x="2286000" y="3105835"/>
            <a:ext cx="5791200" cy="369332"/>
          </a:xfrm>
          <a:prstGeom prst="rect">
            <a:avLst/>
          </a:prstGeom>
        </p:spPr>
        <p:txBody>
          <a:bodyPr wrap="square">
            <a:spAutoFit/>
          </a:bodyPr>
          <a:lstStyle/>
          <a:p>
            <a:r>
              <a:rPr lang="it-IT" dirty="0" smtClean="0"/>
              <a:t>Monitoring JMS Queue Message In AdminConsole</a:t>
            </a:r>
            <a:endParaRPr lang="it-IT" dirty="0"/>
          </a:p>
        </p:txBody>
      </p:sp>
      <p:sp>
        <p:nvSpPr>
          <p:cNvPr id="6" name="Rectangle 5"/>
          <p:cNvSpPr/>
          <p:nvPr/>
        </p:nvSpPr>
        <p:spPr>
          <a:xfrm>
            <a:off x="609600" y="3733800"/>
            <a:ext cx="7772400" cy="523220"/>
          </a:xfrm>
          <a:prstGeom prst="rect">
            <a:avLst/>
          </a:prstGeom>
        </p:spPr>
        <p:txBody>
          <a:bodyPr wrap="square">
            <a:spAutoFit/>
          </a:bodyPr>
          <a:lstStyle/>
          <a:p>
            <a:r>
              <a:rPr lang="en-US" sz="1400" dirty="0">
                <a:solidFill>
                  <a:srgbClr val="002060"/>
                </a:solidFill>
              </a:rPr>
              <a:t>Step9).</a:t>
            </a:r>
            <a:r>
              <a:rPr lang="en-US" sz="1400" dirty="0" smtClean="0">
                <a:solidFill>
                  <a:srgbClr val="002060"/>
                </a:solidFill>
              </a:rPr>
              <a:t> Now write the following “QueueReceive.java” program to read  JMS Messages from the JMS Queue.</a:t>
            </a:r>
            <a:endParaRPr lang="en-US" sz="1400" dirty="0">
              <a:solidFill>
                <a:srgbClr val="002060"/>
              </a:solidFill>
            </a:endParaRPr>
          </a:p>
        </p:txBody>
      </p:sp>
      <p:graphicFrame>
        <p:nvGraphicFramePr>
          <p:cNvPr id="7" name="Object 6"/>
          <p:cNvGraphicFramePr>
            <a:graphicFrameLocks noChangeAspect="1"/>
          </p:cNvGraphicFramePr>
          <p:nvPr/>
        </p:nvGraphicFramePr>
        <p:xfrm>
          <a:off x="990600" y="4419600"/>
          <a:ext cx="914400" cy="771525"/>
        </p:xfrm>
        <a:graphic>
          <a:graphicData uri="http://schemas.openxmlformats.org/presentationml/2006/ole">
            <p:oleObj spid="_x0000_s2050" name="Packager Shell Object" showAsIcon="1" r:id="rId4" imgW="914400" imgH="771480" progId="Package">
              <p:embed/>
            </p:oleObj>
          </a:graphicData>
        </a:graphic>
      </p:graphicFrame>
      <p:sp>
        <p:nvSpPr>
          <p:cNvPr id="8" name="Rectangle 7"/>
          <p:cNvSpPr/>
          <p:nvPr/>
        </p:nvSpPr>
        <p:spPr>
          <a:xfrm>
            <a:off x="457200" y="5486400"/>
            <a:ext cx="8153400" cy="738664"/>
          </a:xfrm>
          <a:prstGeom prst="rect">
            <a:avLst/>
          </a:prstGeom>
        </p:spPr>
        <p:txBody>
          <a:bodyPr wrap="square">
            <a:spAutoFit/>
          </a:bodyPr>
          <a:lstStyle/>
          <a:p>
            <a:r>
              <a:rPr lang="en-US" sz="1400" dirty="0">
                <a:solidFill>
                  <a:srgbClr val="002060"/>
                </a:solidFill>
              </a:rPr>
              <a:t>Step10).</a:t>
            </a:r>
            <a:r>
              <a:rPr lang="en-US" sz="1400" dirty="0" smtClean="0">
                <a:solidFill>
                  <a:srgbClr val="002060"/>
                </a:solidFill>
              </a:rPr>
              <a:t> Now compile and run the QueueRecieve.java program to read the messages from WebLogic JMS  Queue.</a:t>
            </a:r>
          </a:p>
          <a:p>
            <a:r>
              <a:rPr lang="en-US" sz="1400" dirty="0" smtClean="0">
                <a:solidFill>
                  <a:srgbClr val="002060"/>
                </a:solidFill>
              </a:rPr>
              <a:t>java     </a:t>
            </a:r>
            <a:r>
              <a:rPr lang="en-US" sz="1400" dirty="0" err="1" smtClean="0">
                <a:solidFill>
                  <a:srgbClr val="002060"/>
                </a:solidFill>
              </a:rPr>
              <a:t>QueueReceive</a:t>
            </a:r>
            <a:r>
              <a:rPr lang="en-US" sz="1400" dirty="0" smtClean="0">
                <a:solidFill>
                  <a:srgbClr val="002060"/>
                </a:solidFill>
              </a:rPr>
              <a:t>    t3://localhost:7001</a:t>
            </a:r>
            <a:endParaRPr lang="en-US" sz="1400" dirty="0">
              <a:solidFill>
                <a:srgbClr val="00206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9992" y="404664"/>
            <a:ext cx="2209800" cy="307777"/>
          </a:xfrm>
          <a:prstGeom prst="rect">
            <a:avLst/>
          </a:prstGeom>
          <a:noFill/>
        </p:spPr>
        <p:txBody>
          <a:bodyPr wrap="square" rtlCol="0">
            <a:spAutoFit/>
          </a:bodyPr>
          <a:lstStyle/>
          <a:p>
            <a:r>
              <a:rPr lang="en-US" sz="1400" b="1" dirty="0" smtClean="0">
                <a:solidFill>
                  <a:srgbClr val="002060"/>
                </a:solidFill>
              </a:rPr>
              <a:t>TOPIC</a:t>
            </a:r>
            <a:endParaRPr lang="en-US" sz="1400" b="1" dirty="0">
              <a:solidFill>
                <a:srgbClr val="002060"/>
              </a:solidFill>
            </a:endParaRPr>
          </a:p>
        </p:txBody>
      </p:sp>
      <p:sp>
        <p:nvSpPr>
          <p:cNvPr id="6" name="Rectangle 5"/>
          <p:cNvSpPr/>
          <p:nvPr/>
        </p:nvSpPr>
        <p:spPr>
          <a:xfrm>
            <a:off x="457200" y="1988840"/>
            <a:ext cx="8382000" cy="523220"/>
          </a:xfrm>
          <a:prstGeom prst="rect">
            <a:avLst/>
          </a:prstGeom>
        </p:spPr>
        <p:txBody>
          <a:bodyPr wrap="square">
            <a:spAutoFit/>
          </a:bodyPr>
          <a:lstStyle/>
          <a:p>
            <a:r>
              <a:rPr lang="en-US" sz="1400" dirty="0">
                <a:solidFill>
                  <a:srgbClr val="002060"/>
                </a:solidFill>
              </a:rPr>
              <a:t>Step6).</a:t>
            </a:r>
            <a:r>
              <a:rPr lang="en-US" sz="1400" dirty="0" smtClean="0">
                <a:solidFill>
                  <a:srgbClr val="002060"/>
                </a:solidFill>
              </a:rPr>
              <a:t> Create a Directory somewhere in your file system like: “C:\WebLogic_Topic_Demo” to write the </a:t>
            </a:r>
            <a:r>
              <a:rPr lang="en-US" sz="1400" dirty="0" err="1" smtClean="0">
                <a:solidFill>
                  <a:srgbClr val="002060"/>
                </a:solidFill>
              </a:rPr>
              <a:t>TopicSend</a:t>
            </a:r>
            <a:r>
              <a:rPr lang="en-US" sz="1400" dirty="0" smtClean="0">
                <a:solidFill>
                  <a:srgbClr val="002060"/>
                </a:solidFill>
              </a:rPr>
              <a:t> and </a:t>
            </a:r>
            <a:r>
              <a:rPr lang="en-US" sz="1400" dirty="0" err="1" smtClean="0">
                <a:solidFill>
                  <a:srgbClr val="002060"/>
                </a:solidFill>
              </a:rPr>
              <a:t>TopicReceive</a:t>
            </a:r>
            <a:r>
              <a:rPr lang="en-US" sz="1400" dirty="0" smtClean="0">
                <a:solidFill>
                  <a:srgbClr val="002060"/>
                </a:solidFill>
              </a:rPr>
              <a:t> programs.</a:t>
            </a:r>
            <a:endParaRPr lang="en-US" sz="1400" dirty="0">
              <a:solidFill>
                <a:srgbClr val="002060"/>
              </a:solidFill>
            </a:endParaRPr>
          </a:p>
        </p:txBody>
      </p:sp>
      <p:sp>
        <p:nvSpPr>
          <p:cNvPr id="7" name="Rectangle 6"/>
          <p:cNvSpPr/>
          <p:nvPr/>
        </p:nvSpPr>
        <p:spPr>
          <a:xfrm>
            <a:off x="457200" y="836712"/>
            <a:ext cx="3550267" cy="307777"/>
          </a:xfrm>
          <a:prstGeom prst="rect">
            <a:avLst/>
          </a:prstGeom>
        </p:spPr>
        <p:txBody>
          <a:bodyPr wrap="none">
            <a:spAutoFit/>
          </a:bodyPr>
          <a:lstStyle/>
          <a:p>
            <a:r>
              <a:rPr lang="en-US" sz="1400" dirty="0">
                <a:solidFill>
                  <a:srgbClr val="002060"/>
                </a:solidFill>
              </a:rPr>
              <a:t>Step3).</a:t>
            </a:r>
            <a:r>
              <a:rPr lang="en-US" sz="1400" dirty="0" smtClean="0">
                <a:solidFill>
                  <a:srgbClr val="002060"/>
                </a:solidFill>
              </a:rPr>
              <a:t> Now we need to create a JMS Module.</a:t>
            </a:r>
            <a:endParaRPr lang="en-US" sz="1400" dirty="0">
              <a:solidFill>
                <a:srgbClr val="002060"/>
              </a:solidFill>
            </a:endParaRPr>
          </a:p>
        </p:txBody>
      </p:sp>
      <p:sp>
        <p:nvSpPr>
          <p:cNvPr id="8" name="Rectangle 7"/>
          <p:cNvSpPr/>
          <p:nvPr/>
        </p:nvSpPr>
        <p:spPr>
          <a:xfrm>
            <a:off x="457200" y="1196752"/>
            <a:ext cx="6553200" cy="307777"/>
          </a:xfrm>
          <a:prstGeom prst="rect">
            <a:avLst/>
          </a:prstGeom>
        </p:spPr>
        <p:txBody>
          <a:bodyPr wrap="square">
            <a:spAutoFit/>
          </a:bodyPr>
          <a:lstStyle/>
          <a:p>
            <a:r>
              <a:rPr lang="en-US" sz="1400" dirty="0">
                <a:solidFill>
                  <a:srgbClr val="002060"/>
                </a:solidFill>
              </a:rPr>
              <a:t>Step4).</a:t>
            </a:r>
            <a:r>
              <a:rPr lang="en-US" sz="1400" dirty="0" smtClean="0">
                <a:solidFill>
                  <a:srgbClr val="002060"/>
                </a:solidFill>
              </a:rPr>
              <a:t> Now we need to create a </a:t>
            </a:r>
            <a:r>
              <a:rPr lang="en-US" sz="1400" dirty="0" err="1" smtClean="0">
                <a:solidFill>
                  <a:srgbClr val="002060"/>
                </a:solidFill>
              </a:rPr>
              <a:t>ConnectionFactory</a:t>
            </a:r>
            <a:r>
              <a:rPr lang="en-US" sz="1400" dirty="0" smtClean="0">
                <a:solidFill>
                  <a:srgbClr val="002060"/>
                </a:solidFill>
              </a:rPr>
              <a:t>.</a:t>
            </a:r>
            <a:endParaRPr lang="en-US" sz="1400" dirty="0">
              <a:solidFill>
                <a:srgbClr val="002060"/>
              </a:solidFill>
            </a:endParaRPr>
          </a:p>
        </p:txBody>
      </p:sp>
      <p:sp>
        <p:nvSpPr>
          <p:cNvPr id="9" name="Rectangle 8"/>
          <p:cNvSpPr/>
          <p:nvPr/>
        </p:nvSpPr>
        <p:spPr>
          <a:xfrm>
            <a:off x="457200" y="1556792"/>
            <a:ext cx="2693686" cy="307777"/>
          </a:xfrm>
          <a:prstGeom prst="rect">
            <a:avLst/>
          </a:prstGeom>
        </p:spPr>
        <p:txBody>
          <a:bodyPr wrap="none">
            <a:spAutoFit/>
          </a:bodyPr>
          <a:lstStyle/>
          <a:p>
            <a:r>
              <a:rPr lang="en-US" sz="1400" dirty="0">
                <a:solidFill>
                  <a:srgbClr val="002060"/>
                </a:solidFill>
              </a:rPr>
              <a:t>Step5).</a:t>
            </a:r>
            <a:r>
              <a:rPr lang="en-US" sz="1400" dirty="0" smtClean="0">
                <a:solidFill>
                  <a:srgbClr val="002060"/>
                </a:solidFill>
              </a:rPr>
              <a:t> Creating a WebLogic Topic.</a:t>
            </a:r>
            <a:endParaRPr lang="en-US" sz="1400" dirty="0">
              <a:solidFill>
                <a:srgbClr val="002060"/>
              </a:solidFill>
            </a:endParaRPr>
          </a:p>
        </p:txBody>
      </p:sp>
      <p:sp>
        <p:nvSpPr>
          <p:cNvPr id="10" name="Rectangle 9"/>
          <p:cNvSpPr/>
          <p:nvPr/>
        </p:nvSpPr>
        <p:spPr>
          <a:xfrm>
            <a:off x="457200" y="2564904"/>
            <a:ext cx="8534400" cy="307777"/>
          </a:xfrm>
          <a:prstGeom prst="rect">
            <a:avLst/>
          </a:prstGeom>
        </p:spPr>
        <p:txBody>
          <a:bodyPr wrap="square">
            <a:spAutoFit/>
          </a:bodyPr>
          <a:lstStyle/>
          <a:p>
            <a:r>
              <a:rPr lang="en-US" sz="1400" dirty="0">
                <a:solidFill>
                  <a:srgbClr val="002060"/>
                </a:solidFill>
              </a:rPr>
              <a:t>Step7).</a:t>
            </a:r>
            <a:r>
              <a:rPr lang="en-US" sz="1400" dirty="0" smtClean="0">
                <a:solidFill>
                  <a:srgbClr val="002060"/>
                </a:solidFill>
              </a:rPr>
              <a:t> Write the “TopicSend.java” program as following inside “C:\WebLogic_Topic_Demo”</a:t>
            </a:r>
            <a:endParaRPr lang="en-US" sz="1400" dirty="0">
              <a:solidFill>
                <a:srgbClr val="002060"/>
              </a:solidFill>
            </a:endParaRPr>
          </a:p>
        </p:txBody>
      </p:sp>
      <p:graphicFrame>
        <p:nvGraphicFramePr>
          <p:cNvPr id="11" name="Object 10"/>
          <p:cNvGraphicFramePr>
            <a:graphicFrameLocks noChangeAspect="1"/>
          </p:cNvGraphicFramePr>
          <p:nvPr/>
        </p:nvGraphicFramePr>
        <p:xfrm>
          <a:off x="7258000" y="2636912"/>
          <a:ext cx="914400" cy="771525"/>
        </p:xfrm>
        <a:graphic>
          <a:graphicData uri="http://schemas.openxmlformats.org/presentationml/2006/ole">
            <p:oleObj spid="_x0000_s3074" name="Packager Shell Object" showAsIcon="1" r:id="rId3" imgW="914400" imgH="771480" progId="Package">
              <p:embed/>
            </p:oleObj>
          </a:graphicData>
        </a:graphic>
      </p:graphicFrame>
      <p:sp>
        <p:nvSpPr>
          <p:cNvPr id="12" name="Rectangle 11"/>
          <p:cNvSpPr/>
          <p:nvPr/>
        </p:nvSpPr>
        <p:spPr>
          <a:xfrm>
            <a:off x="381000" y="3356992"/>
            <a:ext cx="8305800" cy="523220"/>
          </a:xfrm>
          <a:prstGeom prst="rect">
            <a:avLst/>
          </a:prstGeom>
        </p:spPr>
        <p:txBody>
          <a:bodyPr wrap="square">
            <a:spAutoFit/>
          </a:bodyPr>
          <a:lstStyle/>
          <a:p>
            <a:r>
              <a:rPr lang="en-US" sz="1400" dirty="0">
                <a:solidFill>
                  <a:srgbClr val="002060"/>
                </a:solidFill>
              </a:rPr>
              <a:t>Step8).</a:t>
            </a:r>
            <a:r>
              <a:rPr lang="en-US" sz="1400" dirty="0" smtClean="0">
                <a:solidFill>
                  <a:srgbClr val="002060"/>
                </a:solidFill>
              </a:rPr>
              <a:t> Write the “TopicReceive.java” program as following inside “C:\WebLogic_Topic_Demo” to receive messages from the WebLogic Topic</a:t>
            </a:r>
            <a:endParaRPr lang="en-US" sz="1400" dirty="0">
              <a:solidFill>
                <a:srgbClr val="002060"/>
              </a:solidFill>
            </a:endParaRPr>
          </a:p>
        </p:txBody>
      </p:sp>
      <p:graphicFrame>
        <p:nvGraphicFramePr>
          <p:cNvPr id="13" name="Object 12"/>
          <p:cNvGraphicFramePr>
            <a:graphicFrameLocks noChangeAspect="1"/>
          </p:cNvGraphicFramePr>
          <p:nvPr/>
        </p:nvGraphicFramePr>
        <p:xfrm>
          <a:off x="7380312" y="3933056"/>
          <a:ext cx="914400" cy="771525"/>
        </p:xfrm>
        <a:graphic>
          <a:graphicData uri="http://schemas.openxmlformats.org/presentationml/2006/ole">
            <p:oleObj spid="_x0000_s3075" name="Packager Shell Object" showAsIcon="1" r:id="rId4" imgW="914400" imgH="771480" progId="Package">
              <p:embed/>
            </p:oleObj>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04801"/>
            <a:ext cx="8534400" cy="1615827"/>
          </a:xfrm>
          <a:prstGeom prst="rect">
            <a:avLst/>
          </a:prstGeom>
        </p:spPr>
        <p:txBody>
          <a:bodyPr wrap="square">
            <a:spAutoFit/>
          </a:bodyPr>
          <a:lstStyle/>
          <a:p>
            <a:r>
              <a:rPr lang="en-US" sz="1100" dirty="0">
                <a:solidFill>
                  <a:srgbClr val="002060"/>
                </a:solidFill>
              </a:rPr>
              <a:t>Step9).</a:t>
            </a:r>
            <a:r>
              <a:rPr lang="en-US" sz="1100" dirty="0" smtClean="0">
                <a:solidFill>
                  <a:srgbClr val="002060"/>
                </a:solidFill>
              </a:rPr>
              <a:t> Open 3 – Command Windows and run “setWLSEn.cmd” in all the three Command Windows to set the Environment (PATH &amp; CLASSPATH).</a:t>
            </a:r>
            <a:br>
              <a:rPr lang="en-US" sz="1100" dirty="0" smtClean="0">
                <a:solidFill>
                  <a:srgbClr val="002060"/>
                </a:solidFill>
              </a:rPr>
            </a:br>
            <a:r>
              <a:rPr lang="en-US" sz="1100" dirty="0" smtClean="0">
                <a:solidFill>
                  <a:srgbClr val="002060"/>
                </a:solidFill>
              </a:rPr>
              <a:t>Then compile the “TopicSend.java” and “TopicReceive.java” programs.</a:t>
            </a:r>
          </a:p>
          <a:p>
            <a:endParaRPr lang="en-US" sz="1100" dirty="0" smtClean="0">
              <a:solidFill>
                <a:srgbClr val="002060"/>
              </a:solidFill>
            </a:endParaRPr>
          </a:p>
          <a:p>
            <a:r>
              <a:rPr lang="en-US" sz="1100" dirty="0">
                <a:solidFill>
                  <a:srgbClr val="002060"/>
                </a:solidFill>
              </a:rPr>
              <a:t>Step10).</a:t>
            </a:r>
            <a:r>
              <a:rPr lang="en-US" sz="1100" dirty="0" smtClean="0">
                <a:solidFill>
                  <a:srgbClr val="002060"/>
                </a:solidFill>
              </a:rPr>
              <a:t> Start the “TopicReceive.java” program in two Command Windows like following :</a:t>
            </a:r>
            <a:br>
              <a:rPr lang="en-US" sz="1100" dirty="0" smtClean="0">
                <a:solidFill>
                  <a:srgbClr val="002060"/>
                </a:solidFill>
              </a:rPr>
            </a:br>
            <a:r>
              <a:rPr lang="en-US" sz="1100" dirty="0" smtClean="0">
                <a:solidFill>
                  <a:srgbClr val="002060"/>
                </a:solidFill>
              </a:rPr>
              <a:t>java </a:t>
            </a:r>
            <a:r>
              <a:rPr lang="en-US" sz="1100" dirty="0" err="1" smtClean="0">
                <a:solidFill>
                  <a:srgbClr val="002060"/>
                </a:solidFill>
              </a:rPr>
              <a:t>TopicReceive</a:t>
            </a:r>
            <a:r>
              <a:rPr lang="en-US" sz="1100" dirty="0" smtClean="0">
                <a:solidFill>
                  <a:srgbClr val="002060"/>
                </a:solidFill>
              </a:rPr>
              <a:t> t3:/localhost:7001</a:t>
            </a:r>
          </a:p>
          <a:p>
            <a:endParaRPr lang="en-US" sz="1100" dirty="0" smtClean="0">
              <a:solidFill>
                <a:srgbClr val="002060"/>
              </a:solidFill>
            </a:endParaRPr>
          </a:p>
          <a:p>
            <a:r>
              <a:rPr lang="en-US" sz="1100" dirty="0">
                <a:solidFill>
                  <a:srgbClr val="002060"/>
                </a:solidFill>
              </a:rPr>
              <a:t>Step11).</a:t>
            </a:r>
            <a:r>
              <a:rPr lang="en-US" sz="1100" dirty="0" smtClean="0">
                <a:solidFill>
                  <a:srgbClr val="002060"/>
                </a:solidFill>
              </a:rPr>
              <a:t> Now start the “TopicSend.java” program to send some messages to the WebLogic Topic….As soon as u send message you will see that the Receivers started getting those messages…(One to Many Communication….one sender multiple receiver Which is called as Publish-Subscribe Messaging…. TOPIC)</a:t>
            </a:r>
            <a:endParaRPr lang="en-US" sz="1100" dirty="0">
              <a:solidFill>
                <a:srgbClr val="002060"/>
              </a:solidFill>
            </a:endParaRPr>
          </a:p>
        </p:txBody>
      </p:sp>
      <p:pic>
        <p:nvPicPr>
          <p:cNvPr id="3" name="Picture 4"/>
          <p:cNvPicPr>
            <a:picLocks noChangeAspect="1" noChangeArrowheads="1"/>
          </p:cNvPicPr>
          <p:nvPr/>
        </p:nvPicPr>
        <p:blipFill>
          <a:blip r:embed="rId2" cstate="print"/>
          <a:srcRect/>
          <a:stretch>
            <a:fillRect/>
          </a:stretch>
        </p:blipFill>
        <p:spPr bwMode="auto">
          <a:xfrm>
            <a:off x="1753344" y="1916832"/>
            <a:ext cx="5266928" cy="2456282"/>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a:stretch>
            <a:fillRect/>
          </a:stretch>
        </p:blipFill>
        <p:spPr bwMode="auto">
          <a:xfrm>
            <a:off x="685219" y="4451804"/>
            <a:ext cx="7271157" cy="2361572"/>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28600"/>
            <a:ext cx="5715000" cy="307777"/>
          </a:xfrm>
          <a:prstGeom prst="rect">
            <a:avLst/>
          </a:prstGeom>
        </p:spPr>
        <p:txBody>
          <a:bodyPr wrap="square">
            <a:spAutoFit/>
          </a:bodyPr>
          <a:lstStyle/>
          <a:p>
            <a:r>
              <a:rPr lang="en-US" sz="1400" b="1" dirty="0" smtClean="0">
                <a:hlinkClick r:id="rId2" tooltip="JMS Demo using WebLogic Durable Subscriber Topic"/>
              </a:rPr>
              <a:t>JMS Demo using WebLogic Durable Subscriber Topic</a:t>
            </a:r>
            <a:endParaRPr lang="en-US" sz="1400" dirty="0"/>
          </a:p>
        </p:txBody>
      </p:sp>
      <p:sp>
        <p:nvSpPr>
          <p:cNvPr id="5" name="Rectangle 4"/>
          <p:cNvSpPr/>
          <p:nvPr/>
        </p:nvSpPr>
        <p:spPr>
          <a:xfrm>
            <a:off x="152400" y="609600"/>
            <a:ext cx="8534400" cy="954107"/>
          </a:xfrm>
          <a:prstGeom prst="rect">
            <a:avLst/>
          </a:prstGeom>
        </p:spPr>
        <p:txBody>
          <a:bodyPr wrap="square">
            <a:spAutoFit/>
          </a:bodyPr>
          <a:lstStyle/>
          <a:p>
            <a:r>
              <a:rPr lang="en-US" sz="1400" dirty="0" smtClean="0"/>
              <a:t>Durable subscriptions means that </a:t>
            </a:r>
            <a:r>
              <a:rPr lang="en-US" sz="1400" dirty="0" err="1" smtClean="0"/>
              <a:t>weblogic</a:t>
            </a:r>
            <a:r>
              <a:rPr lang="en-US" sz="1400" dirty="0" smtClean="0"/>
              <a:t> server will store the messages in a persistent store (</a:t>
            </a:r>
            <a:r>
              <a:rPr lang="en-US" sz="1400" dirty="0" err="1" smtClean="0"/>
              <a:t>i.e</a:t>
            </a:r>
            <a:r>
              <a:rPr lang="en-US" sz="1400" dirty="0" smtClean="0"/>
              <a:t> a  file-store or a JDBC-store) until those messages are delivered to the subscribers/listener. This technique helps </a:t>
            </a:r>
            <a:r>
              <a:rPr lang="en-US" sz="1400" dirty="0" err="1" smtClean="0"/>
              <a:t>weblogic</a:t>
            </a:r>
            <a:r>
              <a:rPr lang="en-US" sz="1400" dirty="0" smtClean="0"/>
              <a:t> server to make sure that  the messages get delivered even if those subscribers/listeners are not active at the time that the message is getting delivered.</a:t>
            </a:r>
            <a:endParaRPr lang="en-US" sz="1400" dirty="0"/>
          </a:p>
        </p:txBody>
      </p:sp>
      <p:sp>
        <p:nvSpPr>
          <p:cNvPr id="6" name="Rectangle 5"/>
          <p:cNvSpPr/>
          <p:nvPr/>
        </p:nvSpPr>
        <p:spPr>
          <a:xfrm>
            <a:off x="152400" y="1600200"/>
            <a:ext cx="7467600" cy="738664"/>
          </a:xfrm>
          <a:prstGeom prst="rect">
            <a:avLst/>
          </a:prstGeom>
        </p:spPr>
        <p:txBody>
          <a:bodyPr wrap="square">
            <a:spAutoFit/>
          </a:bodyPr>
          <a:lstStyle/>
          <a:p>
            <a:r>
              <a:rPr lang="en-US" sz="1400" b="1" dirty="0" smtClean="0"/>
              <a:t>Steps to Configure Durable Subscribers Topic:</a:t>
            </a:r>
          </a:p>
          <a:p>
            <a:r>
              <a:rPr lang="en-US" sz="1400" dirty="0" smtClean="0"/>
              <a:t>1.  Start your WebLogic Server an Login to the Admin Console.</a:t>
            </a:r>
          </a:p>
          <a:p>
            <a:r>
              <a:rPr lang="en-US" sz="1400" dirty="0" smtClean="0"/>
              <a:t>2.  Create a JMS Server and File store.</a:t>
            </a:r>
            <a:endParaRPr lang="en-US" sz="1400" dirty="0"/>
          </a:p>
        </p:txBody>
      </p:sp>
      <p:pic>
        <p:nvPicPr>
          <p:cNvPr id="21506" name="Picture 2"/>
          <p:cNvPicPr>
            <a:picLocks noChangeAspect="1" noChangeArrowheads="1"/>
          </p:cNvPicPr>
          <p:nvPr/>
        </p:nvPicPr>
        <p:blipFill>
          <a:blip r:embed="rId3" cstate="print"/>
          <a:srcRect/>
          <a:stretch>
            <a:fillRect/>
          </a:stretch>
        </p:blipFill>
        <p:spPr bwMode="auto">
          <a:xfrm>
            <a:off x="533400" y="2286000"/>
            <a:ext cx="7086600" cy="4068233"/>
          </a:xfrm>
          <a:prstGeom prst="rect">
            <a:avLst/>
          </a:prstGeom>
          <a:noFill/>
          <a:ln w="9525">
            <a:noFill/>
            <a:miter lim="800000"/>
            <a:headEnd/>
            <a:tailEnd/>
          </a:ln>
        </p:spPr>
      </p:pic>
      <p:sp>
        <p:nvSpPr>
          <p:cNvPr id="8" name="Rectangle 7"/>
          <p:cNvSpPr/>
          <p:nvPr/>
        </p:nvSpPr>
        <p:spPr>
          <a:xfrm>
            <a:off x="3124200" y="6019800"/>
            <a:ext cx="2053319" cy="369332"/>
          </a:xfrm>
          <a:prstGeom prst="rect">
            <a:avLst/>
          </a:prstGeom>
        </p:spPr>
        <p:txBody>
          <a:bodyPr wrap="none">
            <a:spAutoFit/>
          </a:bodyPr>
          <a:lstStyle/>
          <a:p>
            <a:r>
              <a:rPr lang="en-US" dirty="0" smtClean="0"/>
              <a:t>Creating JMS Server</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304800" y="228600"/>
            <a:ext cx="6162518" cy="2900363"/>
          </a:xfrm>
          <a:prstGeom prst="rect">
            <a:avLst/>
          </a:prstGeom>
          <a:noFill/>
          <a:ln w="9525">
            <a:noFill/>
            <a:miter lim="800000"/>
            <a:headEnd/>
            <a:tailEnd/>
          </a:ln>
        </p:spPr>
      </p:pic>
      <p:sp>
        <p:nvSpPr>
          <p:cNvPr id="22531" name="Rectangle 3"/>
          <p:cNvSpPr>
            <a:spLocks noChangeArrowheads="1"/>
          </p:cNvSpPr>
          <p:nvPr/>
        </p:nvSpPr>
        <p:spPr bwMode="auto">
          <a:xfrm>
            <a:off x="0" y="-207749"/>
            <a:ext cx="65" cy="415498"/>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2532" name="Rectangle 4"/>
          <p:cNvSpPr>
            <a:spLocks noChangeArrowheads="1"/>
          </p:cNvSpPr>
          <p:nvPr/>
        </p:nvSpPr>
        <p:spPr bwMode="auto">
          <a:xfrm>
            <a:off x="0" y="-207749"/>
            <a:ext cx="65" cy="415498"/>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2533" name="Rectangle 5"/>
          <p:cNvSpPr>
            <a:spLocks noChangeArrowheads="1"/>
          </p:cNvSpPr>
          <p:nvPr/>
        </p:nvSpPr>
        <p:spPr bwMode="auto">
          <a:xfrm>
            <a:off x="0" y="-207749"/>
            <a:ext cx="65" cy="415498"/>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7"/>
          <p:cNvSpPr/>
          <p:nvPr/>
        </p:nvSpPr>
        <p:spPr>
          <a:xfrm>
            <a:off x="3429000" y="2743200"/>
            <a:ext cx="2844048" cy="369332"/>
          </a:xfrm>
          <a:prstGeom prst="rect">
            <a:avLst/>
          </a:prstGeom>
        </p:spPr>
        <p:txBody>
          <a:bodyPr wrap="none">
            <a:spAutoFit/>
          </a:bodyPr>
          <a:lstStyle/>
          <a:p>
            <a:pPr lvl="0" eaLnBrk="0" fontAlgn="base" hangingPunct="0">
              <a:spcBef>
                <a:spcPct val="0"/>
              </a:spcBef>
              <a:spcAft>
                <a:spcPct val="0"/>
              </a:spcAft>
            </a:pPr>
            <a:r>
              <a:rPr kumimoji="0" lang="en-US" b="0" i="0" u="none" strike="noStrike" cap="none" normalizeH="0" baseline="0" dirty="0" smtClean="0">
                <a:ln>
                  <a:noFill/>
                </a:ln>
                <a:solidFill>
                  <a:schemeClr val="tx1"/>
                </a:solidFill>
                <a:effectLst/>
                <a:latin typeface="Consolas" pitchFamily="49" charset="0"/>
                <a:cs typeface="Consolas" pitchFamily="49" charset="0"/>
              </a:rPr>
              <a:t>Creating JMS Server-1</a:t>
            </a:r>
          </a:p>
        </p:txBody>
      </p:sp>
      <p:pic>
        <p:nvPicPr>
          <p:cNvPr id="22535" name="Picture 7"/>
          <p:cNvPicPr>
            <a:picLocks noChangeAspect="1" noChangeArrowheads="1"/>
          </p:cNvPicPr>
          <p:nvPr/>
        </p:nvPicPr>
        <p:blipFill>
          <a:blip r:embed="rId3" cstate="print"/>
          <a:srcRect/>
          <a:stretch>
            <a:fillRect/>
          </a:stretch>
        </p:blipFill>
        <p:spPr bwMode="auto">
          <a:xfrm>
            <a:off x="304800" y="3352800"/>
            <a:ext cx="6502192" cy="3080319"/>
          </a:xfrm>
          <a:prstGeom prst="rect">
            <a:avLst/>
          </a:prstGeom>
          <a:noFill/>
          <a:ln w="9525">
            <a:noFill/>
            <a:miter lim="800000"/>
            <a:headEnd/>
            <a:tailEnd/>
          </a:ln>
        </p:spPr>
      </p:pic>
      <p:sp>
        <p:nvSpPr>
          <p:cNvPr id="12" name="Rectangle 8"/>
          <p:cNvSpPr>
            <a:spLocks noChangeArrowheads="1"/>
          </p:cNvSpPr>
          <p:nvPr/>
        </p:nvSpPr>
        <p:spPr bwMode="auto">
          <a:xfrm>
            <a:off x="2133600" y="5502660"/>
            <a:ext cx="2285882" cy="577081"/>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smtClean="0">
                <a:ln>
                  <a:noFill/>
                </a:ln>
                <a:solidFill>
                  <a:schemeClr val="tx1"/>
                </a:solidFill>
                <a:effectLst/>
                <a:latin typeface="Consolas" pitchFamily="49" charset="0"/>
                <a:cs typeface="Consolas" pitchFamily="49" charset="0"/>
              </a:rPr>
              <a:t>Selecting JMS Server Store Type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609600" y="152400"/>
            <a:ext cx="7239000" cy="3124200"/>
          </a:xfrm>
          <a:prstGeom prst="rect">
            <a:avLst/>
          </a:prstGeom>
          <a:noFill/>
          <a:ln w="9525">
            <a:noFill/>
            <a:miter lim="800000"/>
            <a:headEnd/>
            <a:tailEnd/>
          </a:ln>
        </p:spPr>
      </p:pic>
      <p:sp>
        <p:nvSpPr>
          <p:cNvPr id="25603" name="Rectangle 3"/>
          <p:cNvSpPr>
            <a:spLocks noChangeArrowheads="1"/>
          </p:cNvSpPr>
          <p:nvPr/>
        </p:nvSpPr>
        <p:spPr bwMode="auto">
          <a:xfrm>
            <a:off x="2514600" y="2908013"/>
            <a:ext cx="1615827" cy="584775"/>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Consolas" pitchFamily="49" charset="0"/>
                <a:cs typeface="Consolas" pitchFamily="49" charset="0"/>
              </a:rPr>
              <a:t>Configuring JMS Store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5605" name="Picture 5"/>
          <p:cNvPicPr>
            <a:picLocks noChangeAspect="1" noChangeArrowheads="1"/>
          </p:cNvPicPr>
          <p:nvPr/>
        </p:nvPicPr>
        <p:blipFill>
          <a:blip r:embed="rId3" cstate="print"/>
          <a:srcRect/>
          <a:stretch>
            <a:fillRect/>
          </a:stretch>
        </p:blipFill>
        <p:spPr bwMode="auto">
          <a:xfrm>
            <a:off x="685800" y="3505200"/>
            <a:ext cx="7315200" cy="3048000"/>
          </a:xfrm>
          <a:prstGeom prst="rect">
            <a:avLst/>
          </a:prstGeom>
          <a:noFill/>
          <a:ln w="9525">
            <a:noFill/>
            <a:miter lim="800000"/>
            <a:headEnd/>
            <a:tailEnd/>
          </a:ln>
        </p:spPr>
      </p:pic>
      <p:sp>
        <p:nvSpPr>
          <p:cNvPr id="25606" name="Rectangle 6"/>
          <p:cNvSpPr>
            <a:spLocks noChangeArrowheads="1"/>
          </p:cNvSpPr>
          <p:nvPr/>
        </p:nvSpPr>
        <p:spPr bwMode="auto">
          <a:xfrm>
            <a:off x="2743200" y="6176919"/>
            <a:ext cx="2433358" cy="600164"/>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50" b="1"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smtClean="0">
                <a:ln>
                  <a:noFill/>
                </a:ln>
                <a:solidFill>
                  <a:schemeClr val="tx1"/>
                </a:solidFill>
                <a:effectLst/>
                <a:latin typeface="Consolas" pitchFamily="49" charset="0"/>
                <a:cs typeface="Consolas" pitchFamily="49" charset="0"/>
              </a:rPr>
              <a:t>Choosing JMS Store for JMS Server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2" cstate="print"/>
          <a:srcRect/>
          <a:stretch>
            <a:fillRect/>
          </a:stretch>
        </p:blipFill>
        <p:spPr bwMode="auto">
          <a:xfrm>
            <a:off x="381000" y="152400"/>
            <a:ext cx="8229600" cy="2971800"/>
          </a:xfrm>
          <a:prstGeom prst="rect">
            <a:avLst/>
          </a:prstGeom>
          <a:noFill/>
          <a:ln w="9525">
            <a:noFill/>
            <a:miter lim="800000"/>
            <a:headEnd/>
            <a:tailEnd/>
          </a:ln>
        </p:spPr>
      </p:pic>
      <p:sp>
        <p:nvSpPr>
          <p:cNvPr id="24578" name="Rectangle 2"/>
          <p:cNvSpPr>
            <a:spLocks noChangeArrowheads="1"/>
          </p:cNvSpPr>
          <p:nvPr/>
        </p:nvSpPr>
        <p:spPr bwMode="auto">
          <a:xfrm>
            <a:off x="2438400" y="2438400"/>
            <a:ext cx="1990930" cy="577081"/>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smtClean="0">
                <a:ln>
                  <a:noFill/>
                </a:ln>
                <a:solidFill>
                  <a:schemeClr val="tx1"/>
                </a:solidFill>
                <a:effectLst/>
                <a:latin typeface="Consolas" pitchFamily="49" charset="0"/>
                <a:cs typeface="Consolas" pitchFamily="49" charset="0"/>
              </a:rPr>
              <a:t>Targeting to the JMS Server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5"/>
          <p:cNvSpPr/>
          <p:nvPr/>
        </p:nvSpPr>
        <p:spPr>
          <a:xfrm>
            <a:off x="304800" y="3124200"/>
            <a:ext cx="2187394" cy="307777"/>
          </a:xfrm>
          <a:prstGeom prst="rect">
            <a:avLst/>
          </a:prstGeom>
        </p:spPr>
        <p:txBody>
          <a:bodyPr wrap="none">
            <a:spAutoFit/>
          </a:bodyPr>
          <a:lstStyle/>
          <a:p>
            <a:r>
              <a:rPr lang="en-US" sz="1400" dirty="0" smtClean="0"/>
              <a:t>3.  Configuring JMS Module</a:t>
            </a:r>
            <a:endParaRPr lang="en-US" sz="1400" dirty="0"/>
          </a:p>
        </p:txBody>
      </p:sp>
      <p:pic>
        <p:nvPicPr>
          <p:cNvPr id="24581" name="Picture 5"/>
          <p:cNvPicPr>
            <a:picLocks noChangeAspect="1" noChangeArrowheads="1"/>
          </p:cNvPicPr>
          <p:nvPr/>
        </p:nvPicPr>
        <p:blipFill>
          <a:blip r:embed="rId3" cstate="print"/>
          <a:srcRect/>
          <a:stretch>
            <a:fillRect/>
          </a:stretch>
        </p:blipFill>
        <p:spPr bwMode="auto">
          <a:xfrm>
            <a:off x="533400" y="3429000"/>
            <a:ext cx="8077200" cy="32766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228600" y="152400"/>
            <a:ext cx="8610600" cy="3341162"/>
          </a:xfrm>
          <a:prstGeom prst="rect">
            <a:avLst/>
          </a:prstGeom>
          <a:noFill/>
          <a:ln w="9525">
            <a:noFill/>
            <a:miter lim="800000"/>
            <a:headEnd/>
            <a:tailEnd/>
          </a:ln>
        </p:spPr>
      </p:pic>
      <p:sp>
        <p:nvSpPr>
          <p:cNvPr id="23555" name="Rectangle 3"/>
          <p:cNvSpPr>
            <a:spLocks noChangeArrowheads="1"/>
          </p:cNvSpPr>
          <p:nvPr/>
        </p:nvSpPr>
        <p:spPr bwMode="auto">
          <a:xfrm>
            <a:off x="4343400" y="3048000"/>
            <a:ext cx="1923604" cy="584775"/>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Consolas" pitchFamily="49" charset="0"/>
                <a:cs typeface="Consolas" pitchFamily="49" charset="0"/>
              </a:rPr>
              <a:t>Entering JMS Module Name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3557" name="Picture 5"/>
          <p:cNvPicPr>
            <a:picLocks noChangeAspect="1" noChangeArrowheads="1"/>
          </p:cNvPicPr>
          <p:nvPr/>
        </p:nvPicPr>
        <p:blipFill>
          <a:blip r:embed="rId3" cstate="print"/>
          <a:srcRect/>
          <a:stretch>
            <a:fillRect/>
          </a:stretch>
        </p:blipFill>
        <p:spPr bwMode="auto">
          <a:xfrm>
            <a:off x="304800" y="3505200"/>
            <a:ext cx="8458200" cy="3109913"/>
          </a:xfrm>
          <a:prstGeom prst="rect">
            <a:avLst/>
          </a:prstGeom>
          <a:noFill/>
          <a:ln w="9525">
            <a:noFill/>
            <a:miter lim="800000"/>
            <a:headEnd/>
            <a:tailEnd/>
          </a:ln>
        </p:spPr>
      </p:pic>
      <p:sp>
        <p:nvSpPr>
          <p:cNvPr id="23558" name="Rectangle 6"/>
          <p:cNvSpPr>
            <a:spLocks noChangeArrowheads="1"/>
          </p:cNvSpPr>
          <p:nvPr/>
        </p:nvSpPr>
        <p:spPr bwMode="auto">
          <a:xfrm>
            <a:off x="2286000" y="6417060"/>
            <a:ext cx="1474763" cy="577081"/>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smtClean="0">
                <a:ln>
                  <a:noFill/>
                </a:ln>
                <a:solidFill>
                  <a:schemeClr val="tx1"/>
                </a:solidFill>
                <a:effectLst/>
                <a:latin typeface="Consolas" pitchFamily="49" charset="0"/>
                <a:cs typeface="Consolas" pitchFamily="49" charset="0"/>
              </a:rPr>
              <a:t>Targeting JMS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11560" y="260648"/>
            <a:ext cx="3671888" cy="504056"/>
          </a:xfrm>
          <a:solidFill>
            <a:srgbClr val="FFC000"/>
          </a:solidFill>
        </p:spPr>
        <p:txBody>
          <a:bodyPr>
            <a:normAutofit/>
          </a:bodyPr>
          <a:lstStyle/>
          <a:p>
            <a:pPr algn="l"/>
            <a:r>
              <a:rPr lang="en-US" altLang="en-US" sz="2000" b="1" dirty="0">
                <a:solidFill>
                  <a:srgbClr val="002060"/>
                </a:solidFill>
                <a:latin typeface="Biondi" panose="02000505030000020004" pitchFamily="2" charset="0"/>
                <a:ea typeface="+mn-ea"/>
                <a:cs typeface="+mn-cs"/>
              </a:rPr>
              <a:t>JMS Administration</a:t>
            </a:r>
          </a:p>
        </p:txBody>
      </p:sp>
      <p:grpSp>
        <p:nvGrpSpPr>
          <p:cNvPr id="2" name="Group 1"/>
          <p:cNvGrpSpPr/>
          <p:nvPr/>
        </p:nvGrpSpPr>
        <p:grpSpPr>
          <a:xfrm>
            <a:off x="899591" y="980728"/>
            <a:ext cx="6840761" cy="2376264"/>
            <a:chOff x="827706" y="908720"/>
            <a:chExt cx="5133484" cy="2376264"/>
          </a:xfrm>
        </p:grpSpPr>
        <p:sp>
          <p:nvSpPr>
            <p:cNvPr id="72708" name="Oval 4"/>
            <p:cNvSpPr>
              <a:spLocks noChangeArrowheads="1"/>
            </p:cNvSpPr>
            <p:nvPr/>
          </p:nvSpPr>
          <p:spPr bwMode="auto">
            <a:xfrm>
              <a:off x="827707" y="908720"/>
              <a:ext cx="1490863" cy="8221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dirty="0"/>
                <a:t>Administrative</a:t>
              </a:r>
            </a:p>
            <a:p>
              <a:r>
                <a:rPr lang="en-US" altLang="en-US" dirty="0"/>
                <a:t>Tool</a:t>
              </a:r>
            </a:p>
          </p:txBody>
        </p:sp>
        <p:sp>
          <p:nvSpPr>
            <p:cNvPr id="72710" name="Rectangle 6"/>
            <p:cNvSpPr>
              <a:spLocks noChangeArrowheads="1"/>
            </p:cNvSpPr>
            <p:nvPr/>
          </p:nvSpPr>
          <p:spPr bwMode="auto">
            <a:xfrm>
              <a:off x="4340091" y="980728"/>
              <a:ext cx="1621099" cy="67812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dirty="0"/>
                <a:t>JNDI Namespace</a:t>
              </a:r>
            </a:p>
          </p:txBody>
        </p:sp>
        <p:sp>
          <p:nvSpPr>
            <p:cNvPr id="72712" name="Oval 8"/>
            <p:cNvSpPr>
              <a:spLocks noChangeArrowheads="1"/>
            </p:cNvSpPr>
            <p:nvPr/>
          </p:nvSpPr>
          <p:spPr bwMode="auto">
            <a:xfrm>
              <a:off x="827706" y="2420888"/>
              <a:ext cx="1310334" cy="73028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a:t>JMS Client</a:t>
              </a:r>
            </a:p>
          </p:txBody>
        </p:sp>
        <p:sp>
          <p:nvSpPr>
            <p:cNvPr id="72714" name="Oval 10"/>
            <p:cNvSpPr>
              <a:spLocks noChangeArrowheads="1"/>
            </p:cNvSpPr>
            <p:nvPr/>
          </p:nvSpPr>
          <p:spPr bwMode="auto">
            <a:xfrm>
              <a:off x="4211836" y="2293883"/>
              <a:ext cx="1695317" cy="99110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dirty="0"/>
                <a:t>JMS Provider</a:t>
              </a:r>
            </a:p>
          </p:txBody>
        </p:sp>
        <p:sp>
          <p:nvSpPr>
            <p:cNvPr id="72716" name="AutoShape 12"/>
            <p:cNvSpPr>
              <a:spLocks noChangeArrowheads="1"/>
            </p:cNvSpPr>
            <p:nvPr/>
          </p:nvSpPr>
          <p:spPr bwMode="auto">
            <a:xfrm flipV="1">
              <a:off x="2318570" y="1319788"/>
              <a:ext cx="1949928" cy="144943"/>
            </a:xfrm>
            <a:prstGeom prst="rightArrow">
              <a:avLst>
                <a:gd name="adj1" fmla="val 50000"/>
                <a:gd name="adj2" fmla="val 1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2717" name="AutoShape 13"/>
            <p:cNvSpPr>
              <a:spLocks noChangeArrowheads="1"/>
            </p:cNvSpPr>
            <p:nvPr/>
          </p:nvSpPr>
          <p:spPr bwMode="auto">
            <a:xfrm flipV="1">
              <a:off x="2178623" y="2780928"/>
              <a:ext cx="2047055" cy="145147"/>
            </a:xfrm>
            <a:prstGeom prst="rightArrow">
              <a:avLst>
                <a:gd name="adj1" fmla="val 50000"/>
                <a:gd name="adj2" fmla="val 1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2722" name="AutoShape 18"/>
            <p:cNvSpPr>
              <a:spLocks noChangeArrowheads="1"/>
            </p:cNvSpPr>
            <p:nvPr/>
          </p:nvSpPr>
          <p:spPr bwMode="auto">
            <a:xfrm rot="20257903">
              <a:off x="2051144" y="2006630"/>
              <a:ext cx="2360236" cy="122603"/>
            </a:xfrm>
            <a:prstGeom prst="rightArrow">
              <a:avLst>
                <a:gd name="adj1" fmla="val 50000"/>
                <a:gd name="adj2" fmla="val 20120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2723" name="Text Box 19"/>
            <p:cNvSpPr txBox="1">
              <a:spLocks noChangeArrowheads="1"/>
            </p:cNvSpPr>
            <p:nvPr/>
          </p:nvSpPr>
          <p:spPr bwMode="auto">
            <a:xfrm>
              <a:off x="2827064" y="971436"/>
              <a:ext cx="1011387"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altLang="en-US" dirty="0"/>
                <a:t>Bind</a:t>
              </a:r>
            </a:p>
          </p:txBody>
        </p:sp>
        <p:sp>
          <p:nvSpPr>
            <p:cNvPr id="72724" name="Text Box 20"/>
            <p:cNvSpPr txBox="1">
              <a:spLocks noChangeArrowheads="1"/>
            </p:cNvSpPr>
            <p:nvPr/>
          </p:nvSpPr>
          <p:spPr bwMode="auto">
            <a:xfrm rot="20258047">
              <a:off x="2620822" y="1695568"/>
              <a:ext cx="1170185"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altLang="en-US" dirty="0"/>
                <a:t>Lookup</a:t>
              </a:r>
            </a:p>
          </p:txBody>
        </p:sp>
        <p:sp>
          <p:nvSpPr>
            <p:cNvPr id="72725" name="Text Box 21"/>
            <p:cNvSpPr txBox="1">
              <a:spLocks noChangeArrowheads="1"/>
            </p:cNvSpPr>
            <p:nvPr/>
          </p:nvSpPr>
          <p:spPr bwMode="auto">
            <a:xfrm>
              <a:off x="2827063" y="2566645"/>
              <a:ext cx="1975047" cy="6463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altLang="en-US" dirty="0" smtClean="0"/>
                <a:t>Logical </a:t>
              </a:r>
              <a:endParaRPr lang="en-US" altLang="en-US" dirty="0"/>
            </a:p>
            <a:p>
              <a:r>
                <a:rPr lang="en-US" altLang="en-US" dirty="0"/>
                <a:t>Connection</a:t>
              </a:r>
            </a:p>
          </p:txBody>
        </p:sp>
      </p:grpSp>
      <p:sp>
        <p:nvSpPr>
          <p:cNvPr id="13" name="Rectangle 3"/>
          <p:cNvSpPr txBox="1">
            <a:spLocks noChangeArrowheads="1"/>
          </p:cNvSpPr>
          <p:nvPr/>
        </p:nvSpPr>
        <p:spPr>
          <a:xfrm>
            <a:off x="251520" y="4149080"/>
            <a:ext cx="4608512" cy="16847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1400" dirty="0" smtClean="0">
                <a:solidFill>
                  <a:srgbClr val="002060"/>
                </a:solidFill>
              </a:rPr>
              <a:t>Point-to-Point (PTP) </a:t>
            </a:r>
          </a:p>
          <a:p>
            <a:pPr lvl="1"/>
            <a:r>
              <a:rPr lang="en-US" altLang="en-US" sz="1400" dirty="0" smtClean="0">
                <a:solidFill>
                  <a:srgbClr val="002060"/>
                </a:solidFill>
              </a:rPr>
              <a:t>built around the concept of message queues</a:t>
            </a:r>
          </a:p>
          <a:p>
            <a:pPr lvl="1"/>
            <a:r>
              <a:rPr lang="en-US" altLang="en-US" sz="1400" dirty="0" smtClean="0">
                <a:solidFill>
                  <a:srgbClr val="002060"/>
                </a:solidFill>
              </a:rPr>
              <a:t>each message has only one consumer</a:t>
            </a:r>
          </a:p>
          <a:p>
            <a:r>
              <a:rPr lang="en-US" altLang="en-US" sz="1400" dirty="0" smtClean="0">
                <a:solidFill>
                  <a:srgbClr val="002060"/>
                </a:solidFill>
              </a:rPr>
              <a:t>Publish-Subscribe systems </a:t>
            </a:r>
          </a:p>
          <a:p>
            <a:pPr lvl="1"/>
            <a:r>
              <a:rPr lang="en-US" altLang="en-US" sz="1400" dirty="0" smtClean="0">
                <a:solidFill>
                  <a:srgbClr val="002060"/>
                </a:solidFill>
              </a:rPr>
              <a:t>uses a “topic” to send and receive messages</a:t>
            </a:r>
          </a:p>
          <a:p>
            <a:pPr lvl="1"/>
            <a:r>
              <a:rPr lang="en-US" altLang="en-US" sz="1400" dirty="0" smtClean="0">
                <a:solidFill>
                  <a:srgbClr val="002060"/>
                </a:solidFill>
              </a:rPr>
              <a:t>each message has multiple consumers</a:t>
            </a:r>
            <a:endParaRPr lang="en-US" altLang="en-US" sz="1400" dirty="0">
              <a:solidFill>
                <a:srgbClr val="002060"/>
              </a:solidFill>
            </a:endParaRPr>
          </a:p>
        </p:txBody>
      </p:sp>
      <p:sp>
        <p:nvSpPr>
          <p:cNvPr id="14" name="Rectangle 2"/>
          <p:cNvSpPr txBox="1">
            <a:spLocks noChangeArrowheads="1"/>
          </p:cNvSpPr>
          <p:nvPr/>
        </p:nvSpPr>
        <p:spPr>
          <a:xfrm>
            <a:off x="467544" y="3429000"/>
            <a:ext cx="3970784" cy="634082"/>
          </a:xfrm>
          <a:prstGeom prst="rect">
            <a:avLst/>
          </a:prstGeom>
          <a:solidFill>
            <a:srgbClr val="FFC000"/>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en-US" sz="2000" b="1" dirty="0" smtClean="0">
                <a:solidFill>
                  <a:srgbClr val="002060"/>
                </a:solidFill>
                <a:latin typeface="Biondi" panose="02000505030000020004" pitchFamily="2" charset="0"/>
                <a:ea typeface="+mn-ea"/>
                <a:cs typeface="+mn-cs"/>
              </a:rPr>
              <a:t>JMS Messaging Domains</a:t>
            </a:r>
            <a:endParaRPr lang="en-US" altLang="en-US" sz="2000" b="1" dirty="0">
              <a:solidFill>
                <a:srgbClr val="002060"/>
              </a:solidFill>
              <a:latin typeface="Biondi" panose="02000505030000020004" pitchFamily="2" charset="0"/>
              <a:ea typeface="+mn-ea"/>
              <a:cs typeface="+mn-cs"/>
            </a:endParaRPr>
          </a:p>
        </p:txBody>
      </p: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03446" y="3663910"/>
            <a:ext cx="4533050" cy="271741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261920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2" cstate="print"/>
          <a:srcRect/>
          <a:stretch>
            <a:fillRect/>
          </a:stretch>
        </p:blipFill>
        <p:spPr bwMode="auto">
          <a:xfrm>
            <a:off x="228600" y="76200"/>
            <a:ext cx="8763000" cy="3200400"/>
          </a:xfrm>
          <a:prstGeom prst="rect">
            <a:avLst/>
          </a:prstGeom>
          <a:noFill/>
          <a:ln w="9525">
            <a:noFill/>
            <a:miter lim="800000"/>
            <a:headEnd/>
            <a:tailEnd/>
          </a:ln>
        </p:spPr>
      </p:pic>
      <p:sp>
        <p:nvSpPr>
          <p:cNvPr id="45058" name="Rectangle 2"/>
          <p:cNvSpPr>
            <a:spLocks noChangeArrowheads="1"/>
          </p:cNvSpPr>
          <p:nvPr/>
        </p:nvSpPr>
        <p:spPr bwMode="auto">
          <a:xfrm>
            <a:off x="2438400" y="2687107"/>
            <a:ext cx="2115964" cy="569387"/>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onsolas" pitchFamily="49" charset="0"/>
                <a:cs typeface="Consolas" pitchFamily="49" charset="0"/>
              </a:rPr>
              <a:t>Finishing the Module Creation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Rectangle 5"/>
          <p:cNvSpPr/>
          <p:nvPr/>
        </p:nvSpPr>
        <p:spPr>
          <a:xfrm>
            <a:off x="76200" y="3200400"/>
            <a:ext cx="2016899" cy="261610"/>
          </a:xfrm>
          <a:prstGeom prst="rect">
            <a:avLst/>
          </a:prstGeom>
        </p:spPr>
        <p:txBody>
          <a:bodyPr wrap="none">
            <a:spAutoFit/>
          </a:bodyPr>
          <a:lstStyle/>
          <a:p>
            <a:r>
              <a:rPr lang="en-US" sz="1100" b="1" dirty="0" smtClean="0"/>
              <a:t>4.  Creating Connection Factor</a:t>
            </a:r>
            <a:r>
              <a:rPr lang="en-US" sz="1050" b="1" dirty="0" smtClean="0"/>
              <a:t>y</a:t>
            </a:r>
            <a:endParaRPr lang="en-US" dirty="0"/>
          </a:p>
        </p:txBody>
      </p:sp>
      <p:pic>
        <p:nvPicPr>
          <p:cNvPr id="45060" name="Picture 4"/>
          <p:cNvPicPr>
            <a:picLocks noChangeAspect="1" noChangeArrowheads="1"/>
          </p:cNvPicPr>
          <p:nvPr/>
        </p:nvPicPr>
        <p:blipFill>
          <a:blip r:embed="rId3" cstate="print"/>
          <a:srcRect/>
          <a:stretch>
            <a:fillRect/>
          </a:stretch>
        </p:blipFill>
        <p:spPr bwMode="auto">
          <a:xfrm>
            <a:off x="228600" y="3429000"/>
            <a:ext cx="8763000" cy="3276600"/>
          </a:xfrm>
          <a:prstGeom prst="rect">
            <a:avLst/>
          </a:prstGeom>
          <a:noFill/>
          <a:ln w="9525">
            <a:noFill/>
            <a:miter lim="800000"/>
            <a:headEnd/>
            <a:tailEnd/>
          </a:ln>
        </p:spPr>
      </p:pic>
      <p:sp>
        <p:nvSpPr>
          <p:cNvPr id="45061" name="Rectangle 5"/>
          <p:cNvSpPr>
            <a:spLocks noChangeArrowheads="1"/>
          </p:cNvSpPr>
          <p:nvPr/>
        </p:nvSpPr>
        <p:spPr bwMode="auto">
          <a:xfrm>
            <a:off x="2362200" y="6497107"/>
            <a:ext cx="2257028" cy="569387"/>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onsolas" pitchFamily="49" charset="0"/>
                <a:cs typeface="Consolas" pitchFamily="49" charset="0"/>
              </a:rPr>
              <a:t>Creating JMS Connection Factory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381000" y="152400"/>
            <a:ext cx="8153400" cy="2971800"/>
          </a:xfrm>
          <a:prstGeom prst="rect">
            <a:avLst/>
          </a:prstGeom>
          <a:noFill/>
          <a:ln w="9525">
            <a:noFill/>
            <a:miter lim="800000"/>
            <a:headEnd/>
            <a:tailEnd/>
          </a:ln>
        </p:spPr>
      </p:pic>
      <p:sp>
        <p:nvSpPr>
          <p:cNvPr id="6" name="Rectangle 5"/>
          <p:cNvSpPr/>
          <p:nvPr/>
        </p:nvSpPr>
        <p:spPr>
          <a:xfrm>
            <a:off x="2806619" y="3041142"/>
            <a:ext cx="2707793" cy="261610"/>
          </a:xfrm>
          <a:prstGeom prst="rect">
            <a:avLst/>
          </a:prstGeom>
        </p:spPr>
        <p:txBody>
          <a:bodyPr wrap="none">
            <a:spAutoFit/>
          </a:bodyPr>
          <a:lstStyle/>
          <a:p>
            <a:r>
              <a:rPr lang="en-US" sz="1100" b="1" dirty="0" smtClean="0"/>
              <a:t>Selecting Connection Factory to be Created</a:t>
            </a:r>
            <a:endParaRPr lang="en-US" sz="1100" b="1" dirty="0"/>
          </a:p>
        </p:txBody>
      </p:sp>
      <p:pic>
        <p:nvPicPr>
          <p:cNvPr id="44035" name="Picture 3"/>
          <p:cNvPicPr>
            <a:picLocks noChangeAspect="1" noChangeArrowheads="1"/>
          </p:cNvPicPr>
          <p:nvPr/>
        </p:nvPicPr>
        <p:blipFill>
          <a:blip r:embed="rId3" cstate="print"/>
          <a:srcRect/>
          <a:stretch>
            <a:fillRect/>
          </a:stretch>
        </p:blipFill>
        <p:spPr bwMode="auto">
          <a:xfrm>
            <a:off x="304800" y="3429000"/>
            <a:ext cx="8001000" cy="2992677"/>
          </a:xfrm>
          <a:prstGeom prst="rect">
            <a:avLst/>
          </a:prstGeom>
          <a:noFill/>
          <a:ln w="9525">
            <a:noFill/>
            <a:miter lim="800000"/>
            <a:headEnd/>
            <a:tailEnd/>
          </a:ln>
        </p:spPr>
      </p:pic>
      <p:sp>
        <p:nvSpPr>
          <p:cNvPr id="44036" name="Rectangle 4"/>
          <p:cNvSpPr>
            <a:spLocks noChangeArrowheads="1"/>
          </p:cNvSpPr>
          <p:nvPr/>
        </p:nvSpPr>
        <p:spPr bwMode="auto">
          <a:xfrm>
            <a:off x="2971800" y="6288613"/>
            <a:ext cx="2186496" cy="569387"/>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onsolas" pitchFamily="49" charset="0"/>
                <a:cs typeface="Consolas" pitchFamily="49" charset="0"/>
              </a:rPr>
              <a:t>Creating the Connection Factory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2" cstate="print"/>
          <a:srcRect/>
          <a:stretch>
            <a:fillRect/>
          </a:stretch>
        </p:blipFill>
        <p:spPr bwMode="auto">
          <a:xfrm>
            <a:off x="304800" y="228600"/>
            <a:ext cx="8534400" cy="3047999"/>
          </a:xfrm>
          <a:prstGeom prst="rect">
            <a:avLst/>
          </a:prstGeom>
          <a:noFill/>
          <a:ln w="9525">
            <a:noFill/>
            <a:miter lim="800000"/>
            <a:headEnd/>
            <a:tailEnd/>
          </a:ln>
        </p:spPr>
      </p:pic>
      <p:sp>
        <p:nvSpPr>
          <p:cNvPr id="5" name="Rectangle 4"/>
          <p:cNvSpPr/>
          <p:nvPr/>
        </p:nvSpPr>
        <p:spPr>
          <a:xfrm>
            <a:off x="3262599" y="3175084"/>
            <a:ext cx="2071401" cy="253916"/>
          </a:xfrm>
          <a:prstGeom prst="rect">
            <a:avLst/>
          </a:prstGeom>
        </p:spPr>
        <p:txBody>
          <a:bodyPr wrap="none">
            <a:spAutoFit/>
          </a:bodyPr>
          <a:lstStyle/>
          <a:p>
            <a:r>
              <a:rPr lang="en-US" sz="1050" b="1" dirty="0" smtClean="0"/>
              <a:t>Targeting the Connection Factory </a:t>
            </a:r>
            <a:endParaRPr lang="en-US" sz="1050" b="1" dirty="0"/>
          </a:p>
        </p:txBody>
      </p:sp>
      <p:sp>
        <p:nvSpPr>
          <p:cNvPr id="6" name="Rectangle 5"/>
          <p:cNvSpPr/>
          <p:nvPr/>
        </p:nvSpPr>
        <p:spPr>
          <a:xfrm>
            <a:off x="269731" y="3251284"/>
            <a:ext cx="1787669" cy="253916"/>
          </a:xfrm>
          <a:prstGeom prst="rect">
            <a:avLst/>
          </a:prstGeom>
        </p:spPr>
        <p:txBody>
          <a:bodyPr wrap="none">
            <a:spAutoFit/>
          </a:bodyPr>
          <a:lstStyle/>
          <a:p>
            <a:r>
              <a:rPr lang="en-US" sz="1050" b="1" dirty="0" smtClean="0"/>
              <a:t>5.  Creating Sub-Deployment</a:t>
            </a:r>
            <a:endParaRPr lang="en-US" sz="1050" b="1" dirty="0"/>
          </a:p>
        </p:txBody>
      </p:sp>
      <p:pic>
        <p:nvPicPr>
          <p:cNvPr id="43010" name="Picture 2"/>
          <p:cNvPicPr>
            <a:picLocks noChangeAspect="1" noChangeArrowheads="1"/>
          </p:cNvPicPr>
          <p:nvPr/>
        </p:nvPicPr>
        <p:blipFill>
          <a:blip r:embed="rId3" cstate="print"/>
          <a:srcRect/>
          <a:stretch>
            <a:fillRect/>
          </a:stretch>
        </p:blipFill>
        <p:spPr bwMode="auto">
          <a:xfrm>
            <a:off x="304800" y="3505200"/>
            <a:ext cx="8458200" cy="3186697"/>
          </a:xfrm>
          <a:prstGeom prst="rect">
            <a:avLst/>
          </a:prstGeom>
          <a:noFill/>
          <a:ln w="9525">
            <a:noFill/>
            <a:miter lim="800000"/>
            <a:headEnd/>
            <a:tailEnd/>
          </a:ln>
        </p:spPr>
      </p:pic>
      <p:sp>
        <p:nvSpPr>
          <p:cNvPr id="43011" name="Rectangle 3"/>
          <p:cNvSpPr>
            <a:spLocks noChangeArrowheads="1"/>
          </p:cNvSpPr>
          <p:nvPr/>
        </p:nvSpPr>
        <p:spPr bwMode="auto">
          <a:xfrm>
            <a:off x="2209800" y="6497107"/>
            <a:ext cx="1692771" cy="569387"/>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onsolas" pitchFamily="49" charset="0"/>
                <a:cs typeface="Consolas" pitchFamily="49" charset="0"/>
              </a:rPr>
              <a:t>Creating Sub-Deployment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152400" y="152400"/>
            <a:ext cx="8763000" cy="2901956"/>
          </a:xfrm>
          <a:prstGeom prst="rect">
            <a:avLst/>
          </a:prstGeom>
          <a:noFill/>
          <a:ln w="9525">
            <a:noFill/>
            <a:miter lim="800000"/>
            <a:headEnd/>
            <a:tailEnd/>
          </a:ln>
        </p:spPr>
      </p:pic>
      <p:sp>
        <p:nvSpPr>
          <p:cNvPr id="41987" name="Rectangle 3"/>
          <p:cNvSpPr>
            <a:spLocks noChangeArrowheads="1"/>
          </p:cNvSpPr>
          <p:nvPr/>
        </p:nvSpPr>
        <p:spPr bwMode="auto">
          <a:xfrm>
            <a:off x="1828800" y="2374613"/>
            <a:ext cx="1904367" cy="584775"/>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onsolas" pitchFamily="49" charset="0"/>
                <a:cs typeface="Consolas" pitchFamily="49" charset="0"/>
              </a:rPr>
              <a:t>Creating the Sub Deployment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1989" name="Picture 5"/>
          <p:cNvPicPr>
            <a:picLocks noChangeAspect="1" noChangeArrowheads="1"/>
          </p:cNvPicPr>
          <p:nvPr/>
        </p:nvPicPr>
        <p:blipFill>
          <a:blip r:embed="rId3" cstate="print"/>
          <a:srcRect/>
          <a:stretch>
            <a:fillRect/>
          </a:stretch>
        </p:blipFill>
        <p:spPr bwMode="auto">
          <a:xfrm>
            <a:off x="304800" y="3200400"/>
            <a:ext cx="8534400" cy="3377981"/>
          </a:xfrm>
          <a:prstGeom prst="rect">
            <a:avLst/>
          </a:prstGeom>
          <a:noFill/>
          <a:ln w="9525">
            <a:noFill/>
            <a:miter lim="800000"/>
            <a:headEnd/>
            <a:tailEnd/>
          </a:ln>
        </p:spPr>
      </p:pic>
      <p:sp>
        <p:nvSpPr>
          <p:cNvPr id="41990" name="Rectangle 6"/>
          <p:cNvSpPr>
            <a:spLocks noChangeArrowheads="1"/>
          </p:cNvSpPr>
          <p:nvPr/>
        </p:nvSpPr>
        <p:spPr bwMode="auto">
          <a:xfrm>
            <a:off x="1981200" y="6420907"/>
            <a:ext cx="1974900" cy="569387"/>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onsolas" pitchFamily="49" charset="0"/>
                <a:cs typeface="Consolas" pitchFamily="49" charset="0"/>
              </a:rPr>
              <a:t>Targeting the Sub-Deployment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7801"/>
            <a:ext cx="2362200" cy="276999"/>
          </a:xfrm>
          <a:prstGeom prst="rect">
            <a:avLst/>
          </a:prstGeom>
        </p:spPr>
        <p:txBody>
          <a:bodyPr wrap="square">
            <a:spAutoFit/>
          </a:bodyPr>
          <a:lstStyle/>
          <a:p>
            <a:r>
              <a:rPr lang="en-US" sz="1200" b="1" dirty="0" smtClean="0"/>
              <a:t>6.  Creating a Topic</a:t>
            </a:r>
            <a:endParaRPr lang="en-US" sz="1200" b="1" dirty="0"/>
          </a:p>
        </p:txBody>
      </p:sp>
      <p:pic>
        <p:nvPicPr>
          <p:cNvPr id="46083" name="Picture 3"/>
          <p:cNvPicPr>
            <a:picLocks noChangeAspect="1" noChangeArrowheads="1"/>
          </p:cNvPicPr>
          <p:nvPr/>
        </p:nvPicPr>
        <p:blipFill>
          <a:blip r:embed="rId2" cstate="print"/>
          <a:srcRect/>
          <a:stretch>
            <a:fillRect/>
          </a:stretch>
        </p:blipFill>
        <p:spPr bwMode="auto">
          <a:xfrm>
            <a:off x="304800" y="304800"/>
            <a:ext cx="8381999" cy="3124200"/>
          </a:xfrm>
          <a:prstGeom prst="rect">
            <a:avLst/>
          </a:prstGeom>
          <a:noFill/>
          <a:ln w="9525">
            <a:noFill/>
            <a:miter lim="800000"/>
            <a:headEnd/>
            <a:tailEnd/>
          </a:ln>
        </p:spPr>
      </p:pic>
      <p:sp>
        <p:nvSpPr>
          <p:cNvPr id="46084" name="Rectangle 4"/>
          <p:cNvSpPr>
            <a:spLocks noChangeArrowheads="1"/>
          </p:cNvSpPr>
          <p:nvPr/>
        </p:nvSpPr>
        <p:spPr bwMode="auto">
          <a:xfrm>
            <a:off x="1981200" y="3144307"/>
            <a:ext cx="987450" cy="569387"/>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onsolas" pitchFamily="49" charset="0"/>
                <a:cs typeface="Consolas" pitchFamily="49" charset="0"/>
              </a:rPr>
              <a:t>Creating Topic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6086" name="Picture 6"/>
          <p:cNvPicPr>
            <a:picLocks noChangeAspect="1" noChangeArrowheads="1"/>
          </p:cNvPicPr>
          <p:nvPr/>
        </p:nvPicPr>
        <p:blipFill>
          <a:blip r:embed="rId3" cstate="print"/>
          <a:srcRect/>
          <a:stretch>
            <a:fillRect/>
          </a:stretch>
        </p:blipFill>
        <p:spPr bwMode="auto">
          <a:xfrm>
            <a:off x="381000" y="3429000"/>
            <a:ext cx="8382000" cy="3329940"/>
          </a:xfrm>
          <a:prstGeom prst="rect">
            <a:avLst/>
          </a:prstGeom>
          <a:noFill/>
          <a:ln w="9525">
            <a:noFill/>
            <a:miter lim="800000"/>
            <a:headEnd/>
            <a:tailEnd/>
          </a:ln>
        </p:spPr>
      </p:pic>
      <p:sp>
        <p:nvSpPr>
          <p:cNvPr id="46087" name="Rectangle 7"/>
          <p:cNvSpPr>
            <a:spLocks noChangeArrowheads="1"/>
          </p:cNvSpPr>
          <p:nvPr/>
        </p:nvSpPr>
        <p:spPr bwMode="auto">
          <a:xfrm>
            <a:off x="1828800" y="6420907"/>
            <a:ext cx="1057982" cy="569387"/>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onsolas" pitchFamily="49" charset="0"/>
                <a:cs typeface="Consolas" pitchFamily="49" charset="0"/>
              </a:rPr>
              <a:t>Selecting Topic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2" cstate="print"/>
          <a:srcRect/>
          <a:stretch>
            <a:fillRect/>
          </a:stretch>
        </p:blipFill>
        <p:spPr bwMode="auto">
          <a:xfrm>
            <a:off x="381000" y="152400"/>
            <a:ext cx="8382000" cy="3024188"/>
          </a:xfrm>
          <a:prstGeom prst="rect">
            <a:avLst/>
          </a:prstGeom>
          <a:noFill/>
          <a:ln w="9525">
            <a:noFill/>
            <a:miter lim="800000"/>
            <a:headEnd/>
            <a:tailEnd/>
          </a:ln>
        </p:spPr>
      </p:pic>
      <p:sp>
        <p:nvSpPr>
          <p:cNvPr id="49154" name="Rectangle 2"/>
          <p:cNvSpPr>
            <a:spLocks noChangeArrowheads="1"/>
          </p:cNvSpPr>
          <p:nvPr/>
        </p:nvSpPr>
        <p:spPr bwMode="auto">
          <a:xfrm>
            <a:off x="2209800" y="2923401"/>
            <a:ext cx="2308324" cy="553998"/>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Consolas" pitchFamily="49" charset="0"/>
                <a:cs typeface="Consolas" pitchFamily="49" charset="0"/>
              </a:rPr>
              <a:t>Providing Name/</a:t>
            </a:r>
            <a:r>
              <a:rPr kumimoji="0" lang="en-US" sz="900" b="1" i="0" u="none" strike="noStrike" cap="none" normalizeH="0" baseline="0" dirty="0" err="1" smtClean="0">
                <a:ln>
                  <a:noFill/>
                </a:ln>
                <a:solidFill>
                  <a:schemeClr val="tx1"/>
                </a:solidFill>
                <a:effectLst/>
                <a:latin typeface="Consolas" pitchFamily="49" charset="0"/>
                <a:cs typeface="Consolas" pitchFamily="49" charset="0"/>
              </a:rPr>
              <a:t>JNDIName</a:t>
            </a:r>
            <a:r>
              <a:rPr kumimoji="0" lang="en-US" sz="900" b="1" i="0" u="none" strike="noStrike" cap="none" normalizeH="0" baseline="0" dirty="0" smtClean="0">
                <a:ln>
                  <a:noFill/>
                </a:ln>
                <a:solidFill>
                  <a:schemeClr val="tx1"/>
                </a:solidFill>
                <a:effectLst/>
                <a:latin typeface="Consolas" pitchFamily="49" charset="0"/>
                <a:cs typeface="Consolas" pitchFamily="49" charset="0"/>
              </a:rPr>
              <a:t> to the Topic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9156" name="Picture 4"/>
          <p:cNvPicPr>
            <a:picLocks noChangeAspect="1" noChangeArrowheads="1"/>
          </p:cNvPicPr>
          <p:nvPr/>
        </p:nvPicPr>
        <p:blipFill>
          <a:blip r:embed="rId3" cstate="print"/>
          <a:srcRect/>
          <a:stretch>
            <a:fillRect/>
          </a:stretch>
        </p:blipFill>
        <p:spPr bwMode="auto">
          <a:xfrm>
            <a:off x="457200" y="3276600"/>
            <a:ext cx="8229600" cy="3448678"/>
          </a:xfrm>
          <a:prstGeom prst="rect">
            <a:avLst/>
          </a:prstGeom>
          <a:noFill/>
          <a:ln w="9525">
            <a:noFill/>
            <a:miter lim="800000"/>
            <a:headEnd/>
            <a:tailEnd/>
          </a:ln>
        </p:spPr>
      </p:pic>
      <p:sp>
        <p:nvSpPr>
          <p:cNvPr id="49157" name="Rectangle 5"/>
          <p:cNvSpPr>
            <a:spLocks noChangeArrowheads="1"/>
          </p:cNvSpPr>
          <p:nvPr/>
        </p:nvSpPr>
        <p:spPr bwMode="auto">
          <a:xfrm>
            <a:off x="2209800" y="6428601"/>
            <a:ext cx="3206006" cy="553998"/>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Consolas" pitchFamily="49" charset="0"/>
                <a:cs typeface="Consolas" pitchFamily="49" charset="0"/>
              </a:rPr>
              <a:t>Targeting the Distributed Queue with the Sub-Topic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228600"/>
            <a:ext cx="2164375" cy="261610"/>
          </a:xfrm>
          <a:prstGeom prst="rect">
            <a:avLst/>
          </a:prstGeom>
        </p:spPr>
        <p:txBody>
          <a:bodyPr wrap="none">
            <a:spAutoFit/>
          </a:bodyPr>
          <a:lstStyle/>
          <a:p>
            <a:r>
              <a:rPr lang="en-US" sz="1100" b="1" dirty="0" smtClean="0"/>
              <a:t>7.  Creating Durable Subscriptions</a:t>
            </a:r>
            <a:endParaRPr lang="en-US" sz="1100" b="1" dirty="0"/>
          </a:p>
        </p:txBody>
      </p:sp>
      <p:pic>
        <p:nvPicPr>
          <p:cNvPr id="48129" name="Picture 1"/>
          <p:cNvPicPr>
            <a:picLocks noChangeAspect="1" noChangeArrowheads="1"/>
          </p:cNvPicPr>
          <p:nvPr/>
        </p:nvPicPr>
        <p:blipFill>
          <a:blip r:embed="rId2" cstate="print"/>
          <a:srcRect/>
          <a:stretch>
            <a:fillRect/>
          </a:stretch>
        </p:blipFill>
        <p:spPr bwMode="auto">
          <a:xfrm>
            <a:off x="152400" y="457200"/>
            <a:ext cx="8839200" cy="2971800"/>
          </a:xfrm>
          <a:prstGeom prst="rect">
            <a:avLst/>
          </a:prstGeom>
          <a:noFill/>
          <a:ln w="9525">
            <a:noFill/>
            <a:miter lim="800000"/>
            <a:headEnd/>
            <a:tailEnd/>
          </a:ln>
        </p:spPr>
      </p:pic>
      <p:sp>
        <p:nvSpPr>
          <p:cNvPr id="6" name="Rectangle 5"/>
          <p:cNvSpPr/>
          <p:nvPr/>
        </p:nvSpPr>
        <p:spPr>
          <a:xfrm>
            <a:off x="3879342" y="3244334"/>
            <a:ext cx="933269" cy="261610"/>
          </a:xfrm>
          <a:prstGeom prst="rect">
            <a:avLst/>
          </a:prstGeom>
        </p:spPr>
        <p:txBody>
          <a:bodyPr wrap="none">
            <a:spAutoFit/>
          </a:bodyPr>
          <a:lstStyle/>
          <a:p>
            <a:r>
              <a:rPr lang="en-US" sz="1100" b="1" dirty="0" smtClean="0"/>
              <a:t>Selecting T-1</a:t>
            </a:r>
            <a:endParaRPr lang="en-US" sz="1100" b="1" dirty="0"/>
          </a:p>
        </p:txBody>
      </p:sp>
      <p:pic>
        <p:nvPicPr>
          <p:cNvPr id="48130" name="Picture 2"/>
          <p:cNvPicPr>
            <a:picLocks noChangeAspect="1" noChangeArrowheads="1"/>
          </p:cNvPicPr>
          <p:nvPr/>
        </p:nvPicPr>
        <p:blipFill>
          <a:blip r:embed="rId3" cstate="print"/>
          <a:srcRect/>
          <a:stretch>
            <a:fillRect/>
          </a:stretch>
        </p:blipFill>
        <p:spPr bwMode="auto">
          <a:xfrm>
            <a:off x="228600" y="3581400"/>
            <a:ext cx="8686800" cy="3108670"/>
          </a:xfrm>
          <a:prstGeom prst="rect">
            <a:avLst/>
          </a:prstGeom>
          <a:noFill/>
          <a:ln w="9525">
            <a:noFill/>
            <a:miter lim="800000"/>
            <a:headEnd/>
            <a:tailEnd/>
          </a:ln>
        </p:spPr>
      </p:pic>
      <p:sp>
        <p:nvSpPr>
          <p:cNvPr id="48131" name="Rectangle 3"/>
          <p:cNvSpPr>
            <a:spLocks noChangeArrowheads="1"/>
          </p:cNvSpPr>
          <p:nvPr/>
        </p:nvSpPr>
        <p:spPr bwMode="auto">
          <a:xfrm>
            <a:off x="2133600" y="6192307"/>
            <a:ext cx="1904367" cy="569387"/>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onsolas" pitchFamily="49" charset="0"/>
                <a:cs typeface="Consolas" pitchFamily="49" charset="0"/>
              </a:rPr>
              <a:t>Creating Durable subscriber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p:cNvPicPr>
            <a:picLocks noChangeAspect="1" noChangeArrowheads="1"/>
          </p:cNvPicPr>
          <p:nvPr/>
        </p:nvPicPr>
        <p:blipFill>
          <a:blip r:embed="rId3" cstate="print"/>
          <a:srcRect/>
          <a:stretch>
            <a:fillRect/>
          </a:stretch>
        </p:blipFill>
        <p:spPr bwMode="auto">
          <a:xfrm>
            <a:off x="228600" y="152400"/>
            <a:ext cx="8686800" cy="2895600"/>
          </a:xfrm>
          <a:prstGeom prst="rect">
            <a:avLst/>
          </a:prstGeom>
          <a:noFill/>
          <a:ln w="9525">
            <a:noFill/>
            <a:miter lim="800000"/>
            <a:headEnd/>
            <a:tailEnd/>
          </a:ln>
        </p:spPr>
      </p:pic>
      <p:sp>
        <p:nvSpPr>
          <p:cNvPr id="47108" name="Rectangle 4"/>
          <p:cNvSpPr>
            <a:spLocks noChangeArrowheads="1"/>
          </p:cNvSpPr>
          <p:nvPr/>
        </p:nvSpPr>
        <p:spPr bwMode="auto">
          <a:xfrm>
            <a:off x="1981200" y="2847201"/>
            <a:ext cx="4231928" cy="553998"/>
          </a:xfrm>
          <a:prstGeom prst="rect">
            <a:avLst/>
          </a:prstGeom>
          <a:noFill/>
          <a:ln w="9525">
            <a:noFill/>
            <a:miter lim="800000"/>
            <a:headEnd/>
            <a:tailEnd/>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Consolas" pitchFamily="49" charset="0"/>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Consolas" pitchFamily="49" charset="0"/>
                <a:cs typeface="Consolas" pitchFamily="49" charset="0"/>
              </a:rPr>
              <a:t>Providing Subscription Name / Client ID for the Durable Subscriber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8" name="Object 7"/>
          <p:cNvGraphicFramePr>
            <a:graphicFrameLocks noChangeAspect="1"/>
          </p:cNvGraphicFramePr>
          <p:nvPr/>
        </p:nvGraphicFramePr>
        <p:xfrm>
          <a:off x="3276600" y="3276600"/>
          <a:ext cx="914400" cy="771525"/>
        </p:xfrm>
        <a:graphic>
          <a:graphicData uri="http://schemas.openxmlformats.org/presentationml/2006/ole">
            <p:oleObj spid="_x0000_s4098" name="Packager Shell Object" showAsIcon="1" r:id="rId4" imgW="914400" imgH="771480" progId="Package">
              <p:embed/>
            </p:oleObj>
          </a:graphicData>
        </a:graphic>
      </p:graphicFrame>
      <p:graphicFrame>
        <p:nvGraphicFramePr>
          <p:cNvPr id="9" name="Object 8"/>
          <p:cNvGraphicFramePr>
            <a:graphicFrameLocks noChangeAspect="1"/>
          </p:cNvGraphicFramePr>
          <p:nvPr/>
        </p:nvGraphicFramePr>
        <p:xfrm>
          <a:off x="4572000" y="3276600"/>
          <a:ext cx="914400" cy="771525"/>
        </p:xfrm>
        <a:graphic>
          <a:graphicData uri="http://schemas.openxmlformats.org/presentationml/2006/ole">
            <p:oleObj spid="_x0000_s4099" name="Packager Shell Object" showAsIcon="1" r:id="rId5" imgW="914400" imgH="771480" progId="Package">
              <p:embed/>
            </p:oleObj>
          </a:graphicData>
        </a:graphic>
      </p:graphicFrame>
      <p:graphicFrame>
        <p:nvGraphicFramePr>
          <p:cNvPr id="10" name="Object 9"/>
          <p:cNvGraphicFramePr>
            <a:graphicFrameLocks noChangeAspect="1"/>
          </p:cNvGraphicFramePr>
          <p:nvPr/>
        </p:nvGraphicFramePr>
        <p:xfrm>
          <a:off x="5791200" y="3200400"/>
          <a:ext cx="914400" cy="771525"/>
        </p:xfrm>
        <a:graphic>
          <a:graphicData uri="http://schemas.openxmlformats.org/presentationml/2006/ole">
            <p:oleObj spid="_x0000_s4100" name="Packager Shell Object" showAsIcon="1" r:id="rId6" imgW="914400" imgH="771480" progId="Package">
              <p:embed/>
            </p:oleObj>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26"/>
          <p:cNvSpPr>
            <a:spLocks noGrp="1" noChangeArrowheads="1"/>
          </p:cNvSpPr>
          <p:nvPr>
            <p:ph type="title"/>
          </p:nvPr>
        </p:nvSpPr>
        <p:spPr>
          <a:xfrm>
            <a:off x="457200" y="274638"/>
            <a:ext cx="4267200" cy="634082"/>
          </a:xfrm>
          <a:solidFill>
            <a:srgbClr val="FFC000"/>
          </a:solidFill>
        </p:spPr>
        <p:txBody>
          <a:bodyPr vert="horz" lIns="91440" tIns="45720" rIns="91440" bIns="45720" rtlCol="0" anchor="ctr">
            <a:normAutofit/>
          </a:bodyPr>
          <a:lstStyle/>
          <a:p>
            <a:pPr algn="l"/>
            <a:r>
              <a:rPr lang="en-US" altLang="en-US" sz="2000" b="1" dirty="0">
                <a:solidFill>
                  <a:srgbClr val="002060"/>
                </a:solidFill>
                <a:latin typeface="Biondi" panose="02000505030000020004" pitchFamily="2" charset="0"/>
                <a:ea typeface="+mn-ea"/>
                <a:cs typeface="+mn-cs"/>
              </a:rPr>
              <a:t>Point-to-Point Messaging</a:t>
            </a:r>
          </a:p>
        </p:txBody>
      </p:sp>
      <p:sp>
        <p:nvSpPr>
          <p:cNvPr id="73732" name="Rectangle 1028"/>
          <p:cNvSpPr>
            <a:spLocks noChangeArrowheads="1"/>
          </p:cNvSpPr>
          <p:nvPr/>
        </p:nvSpPr>
        <p:spPr bwMode="auto">
          <a:xfrm>
            <a:off x="323800" y="1543472"/>
            <a:ext cx="1447800" cy="5778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a:t>Client1</a:t>
            </a:r>
          </a:p>
        </p:txBody>
      </p:sp>
      <p:sp>
        <p:nvSpPr>
          <p:cNvPr id="73733" name="Rectangle 1029"/>
          <p:cNvSpPr>
            <a:spLocks noChangeArrowheads="1"/>
          </p:cNvSpPr>
          <p:nvPr/>
        </p:nvSpPr>
        <p:spPr bwMode="auto">
          <a:xfrm>
            <a:off x="6648400" y="1543472"/>
            <a:ext cx="15240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a:t>Client2</a:t>
            </a:r>
          </a:p>
        </p:txBody>
      </p:sp>
      <p:sp>
        <p:nvSpPr>
          <p:cNvPr id="73735" name="AutoShape 1031"/>
          <p:cNvSpPr>
            <a:spLocks noChangeArrowheads="1"/>
          </p:cNvSpPr>
          <p:nvPr/>
        </p:nvSpPr>
        <p:spPr bwMode="auto">
          <a:xfrm rot="-16202662">
            <a:off x="3770145" y="916410"/>
            <a:ext cx="422275" cy="1981200"/>
          </a:xfrm>
          <a:prstGeom prst="can">
            <a:avLst>
              <a:gd name="adj" fmla="val 68421"/>
            </a:avLst>
          </a:prstGeom>
          <a:solidFill>
            <a:srgbClr val="FFFF0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vert="eaVert" wrap="none" anchor="ctr"/>
          <a:lstStyle/>
          <a:p>
            <a:endParaRPr lang="en-US" altLang="en-US"/>
          </a:p>
        </p:txBody>
      </p:sp>
      <p:sp>
        <p:nvSpPr>
          <p:cNvPr id="73737" name="Text Box 1033"/>
          <p:cNvSpPr txBox="1">
            <a:spLocks noChangeArrowheads="1"/>
          </p:cNvSpPr>
          <p:nvPr/>
        </p:nvSpPr>
        <p:spPr bwMode="auto">
          <a:xfrm>
            <a:off x="3376488" y="1700808"/>
            <a:ext cx="979488"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dirty="0"/>
              <a:t>Queue</a:t>
            </a:r>
          </a:p>
        </p:txBody>
      </p:sp>
      <p:sp>
        <p:nvSpPr>
          <p:cNvPr id="73738" name="AutoShape 1034"/>
          <p:cNvSpPr>
            <a:spLocks noChangeArrowheads="1"/>
          </p:cNvSpPr>
          <p:nvPr/>
        </p:nvSpPr>
        <p:spPr bwMode="auto">
          <a:xfrm rot="-3834">
            <a:off x="1923929" y="1924472"/>
            <a:ext cx="1066800" cy="177800"/>
          </a:xfrm>
          <a:prstGeom prst="rightArrow">
            <a:avLst>
              <a:gd name="adj1" fmla="val 50000"/>
              <a:gd name="adj2" fmla="val 8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3739" name="AutoShape 1035"/>
          <p:cNvSpPr>
            <a:spLocks noChangeArrowheads="1"/>
          </p:cNvSpPr>
          <p:nvPr/>
        </p:nvSpPr>
        <p:spPr bwMode="auto">
          <a:xfrm rot="10789032">
            <a:off x="5047998" y="2076873"/>
            <a:ext cx="1371600" cy="177800"/>
          </a:xfrm>
          <a:prstGeom prst="rightArrow">
            <a:avLst>
              <a:gd name="adj1" fmla="val 50000"/>
              <a:gd name="adj2" fmla="val 1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3741" name="AutoShape 1037"/>
          <p:cNvSpPr>
            <a:spLocks noChangeArrowheads="1"/>
          </p:cNvSpPr>
          <p:nvPr/>
        </p:nvSpPr>
        <p:spPr bwMode="auto">
          <a:xfrm rot="10789032">
            <a:off x="5047998" y="1619673"/>
            <a:ext cx="1371600" cy="177800"/>
          </a:xfrm>
          <a:prstGeom prst="rightArrow">
            <a:avLst>
              <a:gd name="adj1" fmla="val 50000"/>
              <a:gd name="adj2" fmla="val 11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3742" name="Text Box 1038"/>
          <p:cNvSpPr txBox="1">
            <a:spLocks noChangeArrowheads="1"/>
          </p:cNvSpPr>
          <p:nvPr/>
        </p:nvSpPr>
        <p:spPr bwMode="auto">
          <a:xfrm>
            <a:off x="1924000" y="2076872"/>
            <a:ext cx="862013"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a:t>sends</a:t>
            </a:r>
          </a:p>
        </p:txBody>
      </p:sp>
      <p:sp>
        <p:nvSpPr>
          <p:cNvPr id="73743" name="Text Box 1039"/>
          <p:cNvSpPr txBox="1">
            <a:spLocks noChangeArrowheads="1"/>
          </p:cNvSpPr>
          <p:nvPr/>
        </p:nvSpPr>
        <p:spPr bwMode="auto">
          <a:xfrm>
            <a:off x="5127770" y="2204864"/>
            <a:ext cx="1676478"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altLang="en-US" dirty="0"/>
              <a:t>acknowledges</a:t>
            </a:r>
          </a:p>
        </p:txBody>
      </p:sp>
      <p:sp>
        <p:nvSpPr>
          <p:cNvPr id="73744" name="Text Box 1040"/>
          <p:cNvSpPr txBox="1">
            <a:spLocks noChangeArrowheads="1"/>
          </p:cNvSpPr>
          <p:nvPr/>
        </p:nvSpPr>
        <p:spPr bwMode="auto">
          <a:xfrm>
            <a:off x="5124400" y="1340768"/>
            <a:ext cx="1385888"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dirty="0"/>
              <a:t>consumes</a:t>
            </a:r>
          </a:p>
        </p:txBody>
      </p:sp>
      <p:sp>
        <p:nvSpPr>
          <p:cNvPr id="73745" name="AutoShape 1041"/>
          <p:cNvSpPr>
            <a:spLocks noChangeArrowheads="1"/>
          </p:cNvSpPr>
          <p:nvPr/>
        </p:nvSpPr>
        <p:spPr bwMode="auto">
          <a:xfrm>
            <a:off x="2000200" y="1340768"/>
            <a:ext cx="685800" cy="488950"/>
          </a:xfrm>
          <a:prstGeom prst="foldedCorner">
            <a:avLst>
              <a:gd name="adj" fmla="val 12500"/>
            </a:avLst>
          </a:prstGeom>
          <a:solidFill>
            <a:srgbClr val="FFFF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dirty="0"/>
              <a:t>Msg</a:t>
            </a:r>
          </a:p>
        </p:txBody>
      </p:sp>
      <p:sp>
        <p:nvSpPr>
          <p:cNvPr id="73747" name="AutoShape 1043"/>
          <p:cNvSpPr>
            <a:spLocks noChangeArrowheads="1"/>
          </p:cNvSpPr>
          <p:nvPr/>
        </p:nvSpPr>
        <p:spPr bwMode="auto">
          <a:xfrm>
            <a:off x="5353000" y="908720"/>
            <a:ext cx="685800" cy="488950"/>
          </a:xfrm>
          <a:prstGeom prst="foldedCorner">
            <a:avLst>
              <a:gd name="adj" fmla="val 12500"/>
            </a:avLst>
          </a:prstGeom>
          <a:solidFill>
            <a:srgbClr val="FFFF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dirty="0"/>
              <a:t>Msg</a:t>
            </a:r>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572" y="4149080"/>
            <a:ext cx="3264916" cy="24482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Rectangle 1"/>
          <p:cNvSpPr/>
          <p:nvPr/>
        </p:nvSpPr>
        <p:spPr>
          <a:xfrm>
            <a:off x="179512" y="2564904"/>
            <a:ext cx="3686720" cy="1742015"/>
          </a:xfrm>
          <a:prstGeom prst="rect">
            <a:avLst/>
          </a:prstGeom>
        </p:spPr>
        <p:txBody>
          <a:bodyPr wrap="square">
            <a:spAutoFit/>
          </a:bodyPr>
          <a:lstStyle/>
          <a:p>
            <a:pPr>
              <a:lnSpc>
                <a:spcPct val="90000"/>
              </a:lnSpc>
              <a:spcBef>
                <a:spcPct val="20000"/>
              </a:spcBef>
            </a:pPr>
            <a:endParaRPr lang="en-US" altLang="en-US" sz="1600" dirty="0">
              <a:solidFill>
                <a:srgbClr val="002060"/>
              </a:solidFill>
            </a:endParaRPr>
          </a:p>
          <a:p>
            <a:pPr>
              <a:lnSpc>
                <a:spcPct val="90000"/>
              </a:lnSpc>
              <a:spcBef>
                <a:spcPct val="20000"/>
              </a:spcBef>
            </a:pPr>
            <a:r>
              <a:rPr lang="en-US" altLang="en-US" sz="1600" b="1" dirty="0" smtClean="0">
                <a:solidFill>
                  <a:srgbClr val="002060"/>
                </a:solidFill>
              </a:rPr>
              <a:t>One Consumer</a:t>
            </a:r>
          </a:p>
          <a:p>
            <a:pPr>
              <a:lnSpc>
                <a:spcPct val="90000"/>
              </a:lnSpc>
              <a:spcBef>
                <a:spcPct val="20000"/>
              </a:spcBef>
            </a:pPr>
            <a:r>
              <a:rPr lang="en-US" altLang="en-US" sz="1600" dirty="0" smtClean="0">
                <a:solidFill>
                  <a:srgbClr val="002060"/>
                </a:solidFill>
              </a:rPr>
              <a:t>a </a:t>
            </a:r>
            <a:r>
              <a:rPr lang="en-US" altLang="en-US" sz="1600" dirty="0">
                <a:solidFill>
                  <a:srgbClr val="002060"/>
                </a:solidFill>
              </a:rPr>
              <a:t>sender and a receiver have no timing dependencies. the receiver can fetch the </a:t>
            </a:r>
            <a:r>
              <a:rPr lang="en-US" altLang="en-US" sz="1600" dirty="0" smtClean="0">
                <a:solidFill>
                  <a:srgbClr val="002060"/>
                </a:solidFill>
              </a:rPr>
              <a:t>msg </a:t>
            </a:r>
            <a:r>
              <a:rPr lang="en-US" altLang="en-US" sz="1600" dirty="0">
                <a:solidFill>
                  <a:srgbClr val="002060"/>
                </a:solidFill>
              </a:rPr>
              <a:t>whether or not it was running when client sent the </a:t>
            </a:r>
            <a:r>
              <a:rPr lang="en-US" altLang="en-US" sz="1600" dirty="0" smtClean="0">
                <a:solidFill>
                  <a:srgbClr val="002060"/>
                </a:solidFill>
              </a:rPr>
              <a:t>msg  receiver </a:t>
            </a:r>
            <a:r>
              <a:rPr lang="en-US" altLang="en-US" sz="1600" dirty="0">
                <a:solidFill>
                  <a:srgbClr val="002060"/>
                </a:solidFill>
              </a:rPr>
              <a:t>acknowledges</a:t>
            </a:r>
          </a:p>
        </p:txBody>
      </p:sp>
      <p:pic>
        <p:nvPicPr>
          <p:cNvPr id="1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866232" y="2708920"/>
            <a:ext cx="4954240" cy="38884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305138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1" y="274638"/>
            <a:ext cx="4546847" cy="634082"/>
          </a:xfrm>
          <a:solidFill>
            <a:srgbClr val="FFC000"/>
          </a:solidFill>
        </p:spPr>
        <p:txBody>
          <a:bodyPr vert="horz" lIns="91440" tIns="45720" rIns="91440" bIns="45720" rtlCol="0" anchor="ctr">
            <a:normAutofit/>
          </a:bodyPr>
          <a:lstStyle/>
          <a:p>
            <a:pPr algn="l"/>
            <a:r>
              <a:rPr lang="en-US" altLang="en-US" sz="2000" b="1" spc="300" dirty="0">
                <a:solidFill>
                  <a:srgbClr val="002060"/>
                </a:solidFill>
                <a:latin typeface="Biondi" panose="02000505030000020004" pitchFamily="2" charset="0"/>
                <a:ea typeface="+mn-ea"/>
                <a:cs typeface="+mn-cs"/>
              </a:rPr>
              <a:t>Publish/Subscribe Messaging</a:t>
            </a:r>
          </a:p>
        </p:txBody>
      </p:sp>
      <p:sp>
        <p:nvSpPr>
          <p:cNvPr id="3" name="Rectangle 2"/>
          <p:cNvSpPr/>
          <p:nvPr/>
        </p:nvSpPr>
        <p:spPr>
          <a:xfrm>
            <a:off x="323528" y="2420888"/>
            <a:ext cx="8280920" cy="1077218"/>
          </a:xfrm>
          <a:prstGeom prst="rect">
            <a:avLst/>
          </a:prstGeom>
        </p:spPr>
        <p:txBody>
          <a:bodyPr wrap="square">
            <a:spAutoFit/>
          </a:bodyPr>
          <a:lstStyle/>
          <a:p>
            <a:pPr>
              <a:lnSpc>
                <a:spcPct val="90000"/>
              </a:lnSpc>
              <a:spcBef>
                <a:spcPct val="20000"/>
              </a:spcBef>
            </a:pPr>
            <a:r>
              <a:rPr lang="en-US" altLang="en-US" sz="1600" dirty="0">
                <a:solidFill>
                  <a:srgbClr val="002060"/>
                </a:solidFill>
              </a:rPr>
              <a:t>M</a:t>
            </a:r>
            <a:r>
              <a:rPr lang="en-US" altLang="en-US" sz="1600" dirty="0" smtClean="0">
                <a:solidFill>
                  <a:srgbClr val="002060"/>
                </a:solidFill>
              </a:rPr>
              <a:t>ultiple </a:t>
            </a:r>
            <a:r>
              <a:rPr lang="en-US" altLang="en-US" sz="1600" dirty="0">
                <a:solidFill>
                  <a:srgbClr val="002060"/>
                </a:solidFill>
              </a:rPr>
              <a:t>C</a:t>
            </a:r>
            <a:r>
              <a:rPr lang="en-US" altLang="en-US" sz="1600" dirty="0" smtClean="0">
                <a:solidFill>
                  <a:srgbClr val="002060"/>
                </a:solidFill>
              </a:rPr>
              <a:t>onsumers</a:t>
            </a:r>
            <a:endParaRPr lang="en-US" altLang="en-US" sz="1600" dirty="0">
              <a:solidFill>
                <a:srgbClr val="002060"/>
              </a:solidFill>
            </a:endParaRPr>
          </a:p>
          <a:p>
            <a:pPr>
              <a:lnSpc>
                <a:spcPct val="90000"/>
              </a:lnSpc>
              <a:spcBef>
                <a:spcPct val="20000"/>
              </a:spcBef>
            </a:pPr>
            <a:r>
              <a:rPr lang="en-US" altLang="en-US" sz="1600" dirty="0">
                <a:solidFill>
                  <a:srgbClr val="002060"/>
                </a:solidFill>
              </a:rPr>
              <a:t>publishers and subscribers have timing dependency. a client can consume only msgs published after its subscription and must continue to be active to consume msgs</a:t>
            </a:r>
          </a:p>
          <a:p>
            <a:pPr>
              <a:lnSpc>
                <a:spcPct val="90000"/>
              </a:lnSpc>
              <a:spcBef>
                <a:spcPct val="20000"/>
              </a:spcBef>
            </a:pPr>
            <a:r>
              <a:rPr lang="en-US" altLang="en-US" sz="1600" dirty="0">
                <a:solidFill>
                  <a:srgbClr val="002060"/>
                </a:solidFill>
              </a:rPr>
              <a:t>( exception durable subscription)</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504" y="3837707"/>
            <a:ext cx="4348928" cy="23996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9552" y="1196752"/>
            <a:ext cx="6962775" cy="121614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71"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72000" y="3508499"/>
            <a:ext cx="4484827" cy="308885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4489201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51520" y="116632"/>
            <a:ext cx="4690864" cy="634082"/>
          </a:xfrm>
          <a:solidFill>
            <a:srgbClr val="FFC000"/>
          </a:solidFill>
        </p:spPr>
        <p:txBody>
          <a:bodyPr vert="horz" lIns="91440" tIns="45720" rIns="91440" bIns="45720" rtlCol="0" anchor="ctr">
            <a:normAutofit/>
          </a:bodyPr>
          <a:lstStyle/>
          <a:p>
            <a:pPr algn="l"/>
            <a:r>
              <a:rPr lang="en-US" altLang="en-US" sz="2000" b="1" spc="300" dirty="0">
                <a:solidFill>
                  <a:srgbClr val="002060"/>
                </a:solidFill>
                <a:latin typeface="Biondi" panose="02000505030000020004" pitchFamily="2" charset="0"/>
                <a:ea typeface="+mn-ea"/>
                <a:cs typeface="+mn-cs"/>
              </a:rPr>
              <a:t>Message Consumptions</a:t>
            </a:r>
          </a:p>
        </p:txBody>
      </p:sp>
      <p:sp>
        <p:nvSpPr>
          <p:cNvPr id="37891" name="Rectangle 3"/>
          <p:cNvSpPr>
            <a:spLocks noGrp="1" noChangeArrowheads="1"/>
          </p:cNvSpPr>
          <p:nvPr>
            <p:ph type="body" idx="1"/>
          </p:nvPr>
        </p:nvSpPr>
        <p:spPr>
          <a:xfrm>
            <a:off x="107504" y="764704"/>
            <a:ext cx="8964488" cy="2160240"/>
          </a:xfrm>
        </p:spPr>
        <p:txBody>
          <a:bodyPr>
            <a:normAutofit/>
          </a:bodyPr>
          <a:lstStyle/>
          <a:p>
            <a:pPr marL="0">
              <a:lnSpc>
                <a:spcPct val="90000"/>
              </a:lnSpc>
            </a:pPr>
            <a:r>
              <a:rPr lang="en-US" altLang="en-US" sz="1400" b="1" dirty="0">
                <a:solidFill>
                  <a:srgbClr val="002060"/>
                </a:solidFill>
              </a:rPr>
              <a:t>Synchronously</a:t>
            </a:r>
          </a:p>
          <a:p>
            <a:pPr marL="0" lvl="1">
              <a:lnSpc>
                <a:spcPct val="90000"/>
              </a:lnSpc>
            </a:pPr>
            <a:r>
              <a:rPr lang="en-US" altLang="en-US" sz="1400" dirty="0">
                <a:solidFill>
                  <a:srgbClr val="002060"/>
                </a:solidFill>
              </a:rPr>
              <a:t>A subscriber or a receiver explicitly fetches the message from the destination by calling the receive method. </a:t>
            </a:r>
          </a:p>
          <a:p>
            <a:pPr marL="0" lvl="1">
              <a:lnSpc>
                <a:spcPct val="90000"/>
              </a:lnSpc>
            </a:pPr>
            <a:r>
              <a:rPr lang="en-US" altLang="en-US" sz="1400" dirty="0">
                <a:solidFill>
                  <a:srgbClr val="002060"/>
                </a:solidFill>
              </a:rPr>
              <a:t>The receive method can block until a message arrives or can time out if a message does not arrive within a specified time limit. </a:t>
            </a:r>
          </a:p>
          <a:p>
            <a:pPr marL="0">
              <a:lnSpc>
                <a:spcPct val="90000"/>
              </a:lnSpc>
            </a:pPr>
            <a:r>
              <a:rPr lang="en-US" altLang="en-US" sz="1400" b="1" dirty="0">
                <a:solidFill>
                  <a:srgbClr val="002060"/>
                </a:solidFill>
              </a:rPr>
              <a:t>Asynchronously</a:t>
            </a:r>
          </a:p>
          <a:p>
            <a:pPr marL="0" lvl="1">
              <a:lnSpc>
                <a:spcPct val="90000"/>
              </a:lnSpc>
            </a:pPr>
            <a:r>
              <a:rPr lang="en-US" altLang="en-US" sz="1400" dirty="0">
                <a:solidFill>
                  <a:srgbClr val="002060"/>
                </a:solidFill>
              </a:rPr>
              <a:t>A client can register a message listener with a consumer.</a:t>
            </a:r>
          </a:p>
          <a:p>
            <a:pPr marL="0" lvl="1">
              <a:lnSpc>
                <a:spcPct val="90000"/>
              </a:lnSpc>
            </a:pPr>
            <a:r>
              <a:rPr lang="en-US" altLang="en-US" sz="1400" dirty="0">
                <a:solidFill>
                  <a:srgbClr val="002060"/>
                </a:solidFill>
              </a:rPr>
              <a:t>Whenever a message arrives at the destination, the JMS provider delivers the message by calling the listener's onMessage() method.</a:t>
            </a:r>
          </a:p>
        </p:txBody>
      </p:sp>
      <p:grpSp>
        <p:nvGrpSpPr>
          <p:cNvPr id="4" name="Group 3"/>
          <p:cNvGrpSpPr/>
          <p:nvPr/>
        </p:nvGrpSpPr>
        <p:grpSpPr>
          <a:xfrm>
            <a:off x="107506" y="3429000"/>
            <a:ext cx="5112566" cy="2952328"/>
            <a:chOff x="762000" y="1828833"/>
            <a:chExt cx="7485242" cy="4800567"/>
          </a:xfrm>
        </p:grpSpPr>
        <p:sp>
          <p:nvSpPr>
            <p:cNvPr id="5" name="Rectangle 3"/>
            <p:cNvSpPr>
              <a:spLocks noChangeArrowheads="1"/>
            </p:cNvSpPr>
            <p:nvPr/>
          </p:nvSpPr>
          <p:spPr bwMode="auto">
            <a:xfrm>
              <a:off x="3505200" y="3276600"/>
              <a:ext cx="1447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sz="1400" dirty="0"/>
                <a:t>Connection</a:t>
              </a:r>
            </a:p>
          </p:txBody>
        </p:sp>
        <p:sp>
          <p:nvSpPr>
            <p:cNvPr id="6" name="AutoShape 5"/>
            <p:cNvSpPr>
              <a:spLocks noChangeArrowheads="1"/>
            </p:cNvSpPr>
            <p:nvPr/>
          </p:nvSpPr>
          <p:spPr bwMode="auto">
            <a:xfrm rot="5396166">
              <a:off x="4038600" y="2971800"/>
              <a:ext cx="304800" cy="1524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7" name="AutoShape 6"/>
            <p:cNvSpPr>
              <a:spLocks noChangeArrowheads="1"/>
            </p:cNvSpPr>
            <p:nvPr/>
          </p:nvSpPr>
          <p:spPr bwMode="auto">
            <a:xfrm rot="10789032">
              <a:off x="2362200" y="4724400"/>
              <a:ext cx="990600" cy="228600"/>
            </a:xfrm>
            <a:prstGeom prst="rightArrow">
              <a:avLst>
                <a:gd name="adj1" fmla="val 50000"/>
                <a:gd name="adj2" fmla="val 108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8" name="Text Box 8"/>
            <p:cNvSpPr txBox="1">
              <a:spLocks noChangeArrowheads="1"/>
            </p:cNvSpPr>
            <p:nvPr/>
          </p:nvSpPr>
          <p:spPr bwMode="auto">
            <a:xfrm>
              <a:off x="2474373" y="4287660"/>
              <a:ext cx="102870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en-US" sz="1200" dirty="0"/>
                <a:t>creates</a:t>
              </a:r>
            </a:p>
          </p:txBody>
        </p:sp>
        <p:sp>
          <p:nvSpPr>
            <p:cNvPr id="9" name="Text Box 9"/>
            <p:cNvSpPr txBox="1">
              <a:spLocks noChangeArrowheads="1"/>
            </p:cNvSpPr>
            <p:nvPr/>
          </p:nvSpPr>
          <p:spPr bwMode="auto">
            <a:xfrm>
              <a:off x="4994363" y="4170573"/>
              <a:ext cx="1909763"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en-US" sz="1200" dirty="0"/>
                <a:t>creates</a:t>
              </a:r>
            </a:p>
          </p:txBody>
        </p:sp>
        <p:sp>
          <p:nvSpPr>
            <p:cNvPr id="10" name="Text Box 10"/>
            <p:cNvSpPr txBox="1">
              <a:spLocks noChangeArrowheads="1"/>
            </p:cNvSpPr>
            <p:nvPr/>
          </p:nvSpPr>
          <p:spPr bwMode="auto">
            <a:xfrm>
              <a:off x="4255808" y="2900556"/>
              <a:ext cx="934080" cy="45040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sz="1200" dirty="0"/>
                <a:t>creates</a:t>
              </a:r>
            </a:p>
          </p:txBody>
        </p:sp>
        <p:sp>
          <p:nvSpPr>
            <p:cNvPr id="11" name="AutoShape 11"/>
            <p:cNvSpPr>
              <a:spLocks noChangeArrowheads="1"/>
            </p:cNvSpPr>
            <p:nvPr/>
          </p:nvSpPr>
          <p:spPr bwMode="auto">
            <a:xfrm>
              <a:off x="3720686" y="5791201"/>
              <a:ext cx="836647" cy="838199"/>
            </a:xfrm>
            <a:prstGeom prst="foldedCorner">
              <a:avLst>
                <a:gd name="adj" fmla="val 12500"/>
              </a:avLst>
            </a:prstGeom>
            <a:solidFill>
              <a:srgbClr val="FFFF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sz="1200" dirty="0"/>
                <a:t>Msg</a:t>
              </a:r>
            </a:p>
          </p:txBody>
        </p:sp>
        <p:sp>
          <p:nvSpPr>
            <p:cNvPr id="12" name="AutoShape 12"/>
            <p:cNvSpPr>
              <a:spLocks noChangeArrowheads="1"/>
            </p:cNvSpPr>
            <p:nvPr/>
          </p:nvSpPr>
          <p:spPr bwMode="auto">
            <a:xfrm>
              <a:off x="762000" y="5638800"/>
              <a:ext cx="1676400" cy="990600"/>
            </a:xfrm>
            <a:prstGeom prst="can">
              <a:avLst>
                <a:gd name="adj" fmla="val 25000"/>
              </a:avLst>
            </a:prstGeom>
            <a:solidFill>
              <a:srgbClr val="FFFF0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sz="1400" dirty="0"/>
                <a:t>Destination</a:t>
              </a:r>
            </a:p>
          </p:txBody>
        </p:sp>
        <p:sp>
          <p:nvSpPr>
            <p:cNvPr id="13" name="AutoShape 14"/>
            <p:cNvSpPr>
              <a:spLocks noChangeArrowheads="1"/>
            </p:cNvSpPr>
            <p:nvPr/>
          </p:nvSpPr>
          <p:spPr bwMode="auto">
            <a:xfrm rot="21601265">
              <a:off x="5105400" y="4724400"/>
              <a:ext cx="1066800" cy="230188"/>
            </a:xfrm>
            <a:prstGeom prst="rightArrow">
              <a:avLst>
                <a:gd name="adj1" fmla="val 50000"/>
                <a:gd name="adj2" fmla="val 11586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14" name="Text Box 16"/>
            <p:cNvSpPr txBox="1">
              <a:spLocks noChangeArrowheads="1"/>
            </p:cNvSpPr>
            <p:nvPr/>
          </p:nvSpPr>
          <p:spPr bwMode="auto">
            <a:xfrm>
              <a:off x="6138722" y="5125209"/>
              <a:ext cx="2108520" cy="45040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altLang="en-US" sz="1200" dirty="0" smtClean="0"/>
                <a:t>Receives   from</a:t>
              </a:r>
              <a:endParaRPr lang="en-US" altLang="en-US" sz="1200" dirty="0"/>
            </a:p>
          </p:txBody>
        </p:sp>
        <p:sp>
          <p:nvSpPr>
            <p:cNvPr id="15" name="Text Box 17"/>
            <p:cNvSpPr txBox="1">
              <a:spLocks noChangeArrowheads="1"/>
            </p:cNvSpPr>
            <p:nvPr/>
          </p:nvSpPr>
          <p:spPr bwMode="auto">
            <a:xfrm>
              <a:off x="1644650" y="5105400"/>
              <a:ext cx="117475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a:t>sends to</a:t>
              </a:r>
            </a:p>
          </p:txBody>
        </p:sp>
        <p:sp>
          <p:nvSpPr>
            <p:cNvPr id="16" name="Oval 18"/>
            <p:cNvSpPr>
              <a:spLocks noChangeArrowheads="1"/>
            </p:cNvSpPr>
            <p:nvPr/>
          </p:nvSpPr>
          <p:spPr bwMode="auto">
            <a:xfrm>
              <a:off x="3200399" y="1828833"/>
              <a:ext cx="2133600" cy="99056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sz="1400" dirty="0"/>
                <a:t>Connection</a:t>
              </a:r>
            </a:p>
            <a:p>
              <a:r>
                <a:rPr lang="en-US" altLang="en-US" sz="1400" dirty="0"/>
                <a:t>Factory</a:t>
              </a:r>
            </a:p>
          </p:txBody>
        </p:sp>
        <p:sp>
          <p:nvSpPr>
            <p:cNvPr id="17" name="AutoShape 20"/>
            <p:cNvSpPr>
              <a:spLocks noChangeArrowheads="1"/>
            </p:cNvSpPr>
            <p:nvPr/>
          </p:nvSpPr>
          <p:spPr bwMode="auto">
            <a:xfrm>
              <a:off x="6400800" y="5638800"/>
              <a:ext cx="1676400" cy="990600"/>
            </a:xfrm>
            <a:prstGeom prst="can">
              <a:avLst>
                <a:gd name="adj" fmla="val 25000"/>
              </a:avLst>
            </a:prstGeom>
            <a:solidFill>
              <a:srgbClr val="FFFF0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sz="1400" dirty="0"/>
                <a:t>Destination</a:t>
              </a:r>
            </a:p>
          </p:txBody>
        </p:sp>
        <p:sp>
          <p:nvSpPr>
            <p:cNvPr id="18" name="Rectangle 22"/>
            <p:cNvSpPr>
              <a:spLocks noChangeArrowheads="1"/>
            </p:cNvSpPr>
            <p:nvPr/>
          </p:nvSpPr>
          <p:spPr bwMode="auto">
            <a:xfrm>
              <a:off x="6477000" y="4191000"/>
              <a:ext cx="1447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sz="1400" dirty="0"/>
                <a:t>Message</a:t>
              </a:r>
            </a:p>
            <a:p>
              <a:r>
                <a:rPr lang="en-US" altLang="en-US" sz="1400" dirty="0"/>
                <a:t>Consumer</a:t>
              </a:r>
            </a:p>
          </p:txBody>
        </p:sp>
        <p:sp>
          <p:nvSpPr>
            <p:cNvPr id="19" name="Rectangle 23"/>
            <p:cNvSpPr>
              <a:spLocks noChangeArrowheads="1"/>
            </p:cNvSpPr>
            <p:nvPr/>
          </p:nvSpPr>
          <p:spPr bwMode="auto">
            <a:xfrm>
              <a:off x="3505200" y="4419600"/>
              <a:ext cx="14478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sz="1400" dirty="0"/>
                <a:t>Session</a:t>
              </a:r>
            </a:p>
          </p:txBody>
        </p:sp>
        <p:sp>
          <p:nvSpPr>
            <p:cNvPr id="20" name="Rectangle 24"/>
            <p:cNvSpPr>
              <a:spLocks noChangeArrowheads="1"/>
            </p:cNvSpPr>
            <p:nvPr/>
          </p:nvSpPr>
          <p:spPr bwMode="auto">
            <a:xfrm>
              <a:off x="762000" y="4191000"/>
              <a:ext cx="1447800" cy="914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US" altLang="en-US" sz="1400" dirty="0"/>
                <a:t>Message</a:t>
              </a:r>
            </a:p>
            <a:p>
              <a:r>
                <a:rPr lang="en-US" altLang="en-US" sz="1400" dirty="0"/>
                <a:t>Producer</a:t>
              </a:r>
            </a:p>
          </p:txBody>
        </p:sp>
        <p:sp>
          <p:nvSpPr>
            <p:cNvPr id="21" name="AutoShape 25"/>
            <p:cNvSpPr>
              <a:spLocks noChangeArrowheads="1"/>
            </p:cNvSpPr>
            <p:nvPr/>
          </p:nvSpPr>
          <p:spPr bwMode="auto">
            <a:xfrm rot="5396166">
              <a:off x="4038600" y="4114800"/>
              <a:ext cx="304800" cy="1524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22" name="AutoShape 26"/>
            <p:cNvSpPr>
              <a:spLocks noChangeArrowheads="1"/>
            </p:cNvSpPr>
            <p:nvPr/>
          </p:nvSpPr>
          <p:spPr bwMode="auto">
            <a:xfrm rot="5396166">
              <a:off x="4001294" y="5295106"/>
              <a:ext cx="381000" cy="153988"/>
            </a:xfrm>
            <a:prstGeom prst="rightArrow">
              <a:avLst>
                <a:gd name="adj1" fmla="val 50000"/>
                <a:gd name="adj2" fmla="val 6185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23" name="AutoShape 27"/>
            <p:cNvSpPr>
              <a:spLocks noChangeArrowheads="1"/>
            </p:cNvSpPr>
            <p:nvPr/>
          </p:nvSpPr>
          <p:spPr bwMode="auto">
            <a:xfrm rot="5396166">
              <a:off x="6971507" y="5295106"/>
              <a:ext cx="381000" cy="153987"/>
            </a:xfrm>
            <a:prstGeom prst="rightArrow">
              <a:avLst>
                <a:gd name="adj1" fmla="val 50000"/>
                <a:gd name="adj2" fmla="val 618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vert="eaVert" wrap="none" anchor="ctr"/>
            <a:lstStyle/>
            <a:p>
              <a:endParaRPr lang="en-US" altLang="en-US"/>
            </a:p>
          </p:txBody>
        </p:sp>
        <p:sp>
          <p:nvSpPr>
            <p:cNvPr id="24" name="AutoShape 28"/>
            <p:cNvSpPr>
              <a:spLocks noChangeArrowheads="1"/>
            </p:cNvSpPr>
            <p:nvPr/>
          </p:nvSpPr>
          <p:spPr bwMode="auto">
            <a:xfrm rot="5396166">
              <a:off x="1408907" y="5295106"/>
              <a:ext cx="381000" cy="153987"/>
            </a:xfrm>
            <a:prstGeom prst="rightArrow">
              <a:avLst>
                <a:gd name="adj1" fmla="val 50000"/>
                <a:gd name="adj2" fmla="val 618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IN"/>
            </a:p>
          </p:txBody>
        </p:sp>
        <p:sp>
          <p:nvSpPr>
            <p:cNvPr id="25" name="Text Box 29"/>
            <p:cNvSpPr txBox="1">
              <a:spLocks noChangeArrowheads="1"/>
            </p:cNvSpPr>
            <p:nvPr/>
          </p:nvSpPr>
          <p:spPr bwMode="auto">
            <a:xfrm>
              <a:off x="4267200" y="5107269"/>
              <a:ext cx="102870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dirty="0"/>
                <a:t>creates</a:t>
              </a:r>
            </a:p>
          </p:txBody>
        </p:sp>
      </p:grpSp>
      <p:sp>
        <p:nvSpPr>
          <p:cNvPr id="2" name="Rectangle 1"/>
          <p:cNvSpPr/>
          <p:nvPr/>
        </p:nvSpPr>
        <p:spPr>
          <a:xfrm>
            <a:off x="179512" y="2708920"/>
            <a:ext cx="5528373" cy="400110"/>
          </a:xfrm>
          <a:prstGeom prst="rect">
            <a:avLst/>
          </a:prstGeom>
          <a:solidFill>
            <a:srgbClr val="FFC000"/>
          </a:solidFill>
        </p:spPr>
        <p:txBody>
          <a:bodyPr vert="horz" lIns="91440" tIns="45720" rIns="91440" bIns="45720" rtlCol="0" anchor="ctr">
            <a:normAutofit/>
          </a:bodyPr>
          <a:lstStyle/>
          <a:p>
            <a:pPr>
              <a:spcBef>
                <a:spcPct val="0"/>
              </a:spcBef>
            </a:pPr>
            <a:r>
              <a:rPr lang="en-US" altLang="en-US" sz="2000" b="1" spc="300" dirty="0">
                <a:solidFill>
                  <a:srgbClr val="002060"/>
                </a:solidFill>
                <a:latin typeface="Biondi" panose="02000505030000020004" pitchFamily="2" charset="0"/>
              </a:rPr>
              <a:t>JMS API Programming Model</a:t>
            </a:r>
            <a:endParaRPr lang="en-IN" sz="2000" b="1" spc="300" dirty="0">
              <a:solidFill>
                <a:srgbClr val="002060"/>
              </a:solidFill>
              <a:latin typeface="Biondi" panose="02000505030000020004" pitchFamily="2" charset="0"/>
            </a:endParaRPr>
          </a:p>
        </p:txBody>
      </p:sp>
      <p:sp>
        <p:nvSpPr>
          <p:cNvPr id="3" name="Rectangle 2"/>
          <p:cNvSpPr/>
          <p:nvPr/>
        </p:nvSpPr>
        <p:spPr>
          <a:xfrm>
            <a:off x="5112568" y="3284984"/>
            <a:ext cx="3707904" cy="3065455"/>
          </a:xfrm>
          <a:prstGeom prst="rect">
            <a:avLst/>
          </a:prstGeom>
        </p:spPr>
        <p:txBody>
          <a:bodyPr wrap="square">
            <a:spAutoFit/>
          </a:bodyPr>
          <a:lstStyle/>
          <a:p>
            <a:pPr marL="0" lvl="1">
              <a:lnSpc>
                <a:spcPct val="90000"/>
              </a:lnSpc>
              <a:spcBef>
                <a:spcPct val="20000"/>
              </a:spcBef>
            </a:pPr>
            <a:r>
              <a:rPr lang="en-US" altLang="en-US" sz="1400" b="1" dirty="0">
                <a:solidFill>
                  <a:srgbClr val="002060"/>
                </a:solidFill>
              </a:rPr>
              <a:t>JMS </a:t>
            </a:r>
            <a:r>
              <a:rPr lang="en-US" altLang="en-US" sz="1400" b="1" dirty="0" smtClean="0">
                <a:solidFill>
                  <a:srgbClr val="002060"/>
                </a:solidFill>
              </a:rPr>
              <a:t>Interfaces:</a:t>
            </a:r>
          </a:p>
          <a:p>
            <a:pPr marL="285750" lvl="1" indent="-285750">
              <a:lnSpc>
                <a:spcPct val="90000"/>
              </a:lnSpc>
              <a:spcBef>
                <a:spcPct val="20000"/>
              </a:spcBef>
              <a:buFont typeface="Arial" panose="020B0604020202020204" pitchFamily="34" charset="0"/>
              <a:buChar char="•"/>
            </a:pPr>
            <a:r>
              <a:rPr lang="en-US" altLang="en-US" sz="1400" b="1" dirty="0" smtClean="0">
                <a:solidFill>
                  <a:srgbClr val="002060"/>
                </a:solidFill>
              </a:rPr>
              <a:t>connectionfactory</a:t>
            </a:r>
            <a:r>
              <a:rPr lang="en-US" altLang="en-US" sz="1400" dirty="0">
                <a:solidFill>
                  <a:srgbClr val="002060"/>
                </a:solidFill>
              </a:rPr>
              <a:t>: </a:t>
            </a:r>
            <a:r>
              <a:rPr lang="en-US" altLang="en-US" sz="1400" dirty="0" smtClean="0">
                <a:solidFill>
                  <a:srgbClr val="002060"/>
                </a:solidFill>
              </a:rPr>
              <a:t> administrative </a:t>
            </a:r>
            <a:r>
              <a:rPr lang="en-US" altLang="en-US" sz="1400" dirty="0">
                <a:solidFill>
                  <a:srgbClr val="002060"/>
                </a:solidFill>
              </a:rPr>
              <a:t>object used by client to create a connection</a:t>
            </a:r>
          </a:p>
          <a:p>
            <a:pPr marL="285750" lvl="1" indent="-285750">
              <a:lnSpc>
                <a:spcPct val="90000"/>
              </a:lnSpc>
              <a:spcBef>
                <a:spcPct val="20000"/>
              </a:spcBef>
              <a:buFont typeface="Arial" panose="020B0604020202020204" pitchFamily="34" charset="0"/>
              <a:buChar char="•"/>
            </a:pPr>
            <a:r>
              <a:rPr lang="en-US" altLang="en-US" sz="1400" b="1" dirty="0">
                <a:solidFill>
                  <a:srgbClr val="002060"/>
                </a:solidFill>
              </a:rPr>
              <a:t>connection</a:t>
            </a:r>
            <a:r>
              <a:rPr lang="en-US" altLang="en-US" sz="1400" dirty="0">
                <a:solidFill>
                  <a:srgbClr val="002060"/>
                </a:solidFill>
              </a:rPr>
              <a:t>: an active connection for JMS provider</a:t>
            </a:r>
          </a:p>
          <a:p>
            <a:pPr marL="285750" lvl="1" indent="-285750">
              <a:lnSpc>
                <a:spcPct val="90000"/>
              </a:lnSpc>
              <a:spcBef>
                <a:spcPct val="20000"/>
              </a:spcBef>
              <a:buFont typeface="Arial" panose="020B0604020202020204" pitchFamily="34" charset="0"/>
              <a:buChar char="•"/>
            </a:pPr>
            <a:r>
              <a:rPr lang="en-US" altLang="en-US" sz="1400" b="1" dirty="0">
                <a:solidFill>
                  <a:srgbClr val="002060"/>
                </a:solidFill>
              </a:rPr>
              <a:t>destination</a:t>
            </a:r>
            <a:r>
              <a:rPr lang="en-US" altLang="en-US" sz="1400" dirty="0">
                <a:solidFill>
                  <a:srgbClr val="002060"/>
                </a:solidFill>
              </a:rPr>
              <a:t>: administrative object that encapsulates the identity of a message destination</a:t>
            </a:r>
          </a:p>
          <a:p>
            <a:pPr marL="285750" lvl="1" indent="-285750">
              <a:lnSpc>
                <a:spcPct val="90000"/>
              </a:lnSpc>
              <a:spcBef>
                <a:spcPct val="20000"/>
              </a:spcBef>
              <a:buFont typeface="Arial" panose="020B0604020202020204" pitchFamily="34" charset="0"/>
              <a:buChar char="•"/>
            </a:pPr>
            <a:r>
              <a:rPr lang="en-US" altLang="en-US" sz="1400" b="1" dirty="0">
                <a:solidFill>
                  <a:srgbClr val="002060"/>
                </a:solidFill>
              </a:rPr>
              <a:t>session</a:t>
            </a:r>
            <a:r>
              <a:rPr lang="en-US" altLang="en-US" sz="1400" dirty="0">
                <a:solidFill>
                  <a:srgbClr val="002060"/>
                </a:solidFill>
              </a:rPr>
              <a:t>: a single-threaded context for sending/receiving message</a:t>
            </a:r>
          </a:p>
          <a:p>
            <a:pPr marL="285750" lvl="1" indent="-285750">
              <a:lnSpc>
                <a:spcPct val="90000"/>
              </a:lnSpc>
              <a:spcBef>
                <a:spcPct val="20000"/>
              </a:spcBef>
              <a:buFont typeface="Arial" panose="020B0604020202020204" pitchFamily="34" charset="0"/>
              <a:buChar char="•"/>
            </a:pPr>
            <a:r>
              <a:rPr lang="en-US" altLang="en-US" sz="1400" b="1" dirty="0" smtClean="0">
                <a:solidFill>
                  <a:srgbClr val="002060"/>
                </a:solidFill>
              </a:rPr>
              <a:t>Message producer</a:t>
            </a:r>
            <a:r>
              <a:rPr lang="en-US" altLang="en-US" sz="1400" dirty="0">
                <a:solidFill>
                  <a:srgbClr val="002060"/>
                </a:solidFill>
              </a:rPr>
              <a:t>: an object created by a session that is used for sending msg to a </a:t>
            </a:r>
            <a:r>
              <a:rPr lang="en-US" altLang="en-US" sz="1400" dirty="0" smtClean="0">
                <a:solidFill>
                  <a:srgbClr val="002060"/>
                </a:solidFill>
              </a:rPr>
              <a:t>destination</a:t>
            </a:r>
            <a:endParaRPr lang="en-US" altLang="en-US" sz="1400" dirty="0">
              <a:solidFill>
                <a:srgbClr val="002060"/>
              </a:solidFill>
            </a:endParaRPr>
          </a:p>
          <a:p>
            <a:pPr marL="285750" lvl="1" indent="-285750">
              <a:lnSpc>
                <a:spcPct val="90000"/>
              </a:lnSpc>
              <a:spcBef>
                <a:spcPct val="20000"/>
              </a:spcBef>
              <a:buFont typeface="Arial" panose="020B0604020202020204" pitchFamily="34" charset="0"/>
              <a:buChar char="•"/>
            </a:pPr>
            <a:r>
              <a:rPr lang="en-US" altLang="en-US" sz="1400" b="1" dirty="0" smtClean="0">
                <a:solidFill>
                  <a:srgbClr val="002060"/>
                </a:solidFill>
              </a:rPr>
              <a:t>Message consumer</a:t>
            </a:r>
            <a:r>
              <a:rPr lang="en-US" altLang="en-US" sz="1400" dirty="0">
                <a:solidFill>
                  <a:srgbClr val="002060"/>
                </a:solidFill>
              </a:rPr>
              <a:t>: similar</a:t>
            </a:r>
          </a:p>
        </p:txBody>
      </p:sp>
    </p:spTree>
    <p:extLst>
      <p:ext uri="{BB962C8B-B14F-4D97-AF65-F5344CB8AC3E}">
        <p14:creationId xmlns:p14="http://schemas.microsoft.com/office/powerpoint/2010/main" xmlns="" val="38498099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23528" y="274638"/>
            <a:ext cx="3178696" cy="850106"/>
          </a:xfrm>
          <a:solidFill>
            <a:srgbClr val="FFC000"/>
          </a:solidFill>
        </p:spPr>
        <p:txBody>
          <a:bodyPr vert="horz" lIns="91440" tIns="45720" rIns="91440" bIns="45720" rtlCol="0" anchor="ctr">
            <a:normAutofit/>
          </a:bodyPr>
          <a:lstStyle/>
          <a:p>
            <a:pPr algn="l"/>
            <a:r>
              <a:rPr lang="en-US" altLang="en-US" sz="2000" b="1" spc="300" dirty="0">
                <a:solidFill>
                  <a:srgbClr val="002060"/>
                </a:solidFill>
                <a:latin typeface="Biondi" panose="02000505030000020004" pitchFamily="2" charset="0"/>
                <a:ea typeface="+mn-ea"/>
                <a:cs typeface="+mn-cs"/>
              </a:rPr>
              <a:t>JMS Client Example</a:t>
            </a:r>
          </a:p>
        </p:txBody>
      </p:sp>
      <p:sp>
        <p:nvSpPr>
          <p:cNvPr id="81923" name="Rectangle 3"/>
          <p:cNvSpPr>
            <a:spLocks noGrp="1" noChangeArrowheads="1"/>
          </p:cNvSpPr>
          <p:nvPr>
            <p:ph type="body" idx="1"/>
          </p:nvPr>
        </p:nvSpPr>
        <p:spPr>
          <a:xfrm>
            <a:off x="179512" y="1268760"/>
            <a:ext cx="4248472" cy="2088232"/>
          </a:xfrm>
        </p:spPr>
        <p:txBody>
          <a:bodyPr>
            <a:normAutofit/>
          </a:bodyPr>
          <a:lstStyle/>
          <a:p>
            <a:pPr marL="0" indent="0">
              <a:buNone/>
            </a:pPr>
            <a:r>
              <a:rPr lang="en-US" altLang="en-US" sz="900" dirty="0">
                <a:solidFill>
                  <a:srgbClr val="002060"/>
                </a:solidFill>
              </a:rPr>
              <a:t>Setting up a connection and creating a session</a:t>
            </a:r>
          </a:p>
          <a:p>
            <a:pPr marL="0">
              <a:buFont typeface="Wingdings" pitchFamily="2" charset="2"/>
              <a:buNone/>
            </a:pPr>
            <a:r>
              <a:rPr lang="en-US" altLang="en-US" sz="900" dirty="0" err="1">
                <a:solidFill>
                  <a:srgbClr val="002060"/>
                </a:solidFill>
              </a:rPr>
              <a:t>InitialContext</a:t>
            </a:r>
            <a:r>
              <a:rPr lang="en-US" altLang="en-US" sz="900" dirty="0">
                <a:solidFill>
                  <a:srgbClr val="002060"/>
                </a:solidFill>
              </a:rPr>
              <a:t> </a:t>
            </a:r>
            <a:r>
              <a:rPr lang="en-US" altLang="en-US" sz="900" dirty="0" err="1">
                <a:solidFill>
                  <a:srgbClr val="002060"/>
                </a:solidFill>
              </a:rPr>
              <a:t>jndiContext</a:t>
            </a:r>
            <a:r>
              <a:rPr lang="en-US" altLang="en-US" sz="900" dirty="0">
                <a:solidFill>
                  <a:srgbClr val="002060"/>
                </a:solidFill>
              </a:rPr>
              <a:t>=new </a:t>
            </a:r>
            <a:r>
              <a:rPr lang="en-US" altLang="en-US" sz="900" dirty="0" err="1">
                <a:solidFill>
                  <a:srgbClr val="002060"/>
                </a:solidFill>
              </a:rPr>
              <a:t>InitialContext</a:t>
            </a:r>
            <a:r>
              <a:rPr lang="en-US" altLang="en-US" sz="900" dirty="0">
                <a:solidFill>
                  <a:srgbClr val="002060"/>
                </a:solidFill>
              </a:rPr>
              <a:t>();</a:t>
            </a:r>
          </a:p>
          <a:p>
            <a:pPr marL="0">
              <a:buFont typeface="Wingdings" pitchFamily="2" charset="2"/>
              <a:buNone/>
            </a:pPr>
            <a:r>
              <a:rPr lang="en-US" altLang="en-US" sz="900" dirty="0">
                <a:solidFill>
                  <a:srgbClr val="002060"/>
                </a:solidFill>
              </a:rPr>
              <a:t>//look up for the connection factory</a:t>
            </a:r>
          </a:p>
          <a:p>
            <a:pPr marL="0">
              <a:buFont typeface="Wingdings" pitchFamily="2" charset="2"/>
              <a:buNone/>
            </a:pPr>
            <a:r>
              <a:rPr lang="en-US" altLang="en-US" sz="900" dirty="0">
                <a:solidFill>
                  <a:srgbClr val="002060"/>
                </a:solidFill>
              </a:rPr>
              <a:t>ConnectionFactory </a:t>
            </a:r>
            <a:r>
              <a:rPr lang="en-US" altLang="en-US" sz="900" dirty="0" err="1">
                <a:solidFill>
                  <a:srgbClr val="002060"/>
                </a:solidFill>
              </a:rPr>
              <a:t>cf</a:t>
            </a:r>
            <a:r>
              <a:rPr lang="en-US" altLang="en-US" sz="900" dirty="0">
                <a:solidFill>
                  <a:srgbClr val="002060"/>
                </a:solidFill>
              </a:rPr>
              <a:t>=</a:t>
            </a:r>
            <a:r>
              <a:rPr lang="en-US" altLang="en-US" sz="900" dirty="0" err="1">
                <a:solidFill>
                  <a:srgbClr val="002060"/>
                </a:solidFill>
              </a:rPr>
              <a:t>jndiContext.lookup</a:t>
            </a:r>
            <a:r>
              <a:rPr lang="en-US" altLang="en-US" sz="900" dirty="0">
                <a:solidFill>
                  <a:srgbClr val="002060"/>
                </a:solidFill>
              </a:rPr>
              <a:t>(</a:t>
            </a:r>
            <a:r>
              <a:rPr lang="en-US" altLang="en-US" sz="900" dirty="0" err="1">
                <a:solidFill>
                  <a:srgbClr val="002060"/>
                </a:solidFill>
              </a:rPr>
              <a:t>connectionfactoryname</a:t>
            </a:r>
            <a:r>
              <a:rPr lang="en-US" altLang="en-US" sz="900" dirty="0">
                <a:solidFill>
                  <a:srgbClr val="002060"/>
                </a:solidFill>
              </a:rPr>
              <a:t>);</a:t>
            </a:r>
          </a:p>
          <a:p>
            <a:pPr marL="0">
              <a:buFont typeface="Wingdings" pitchFamily="2" charset="2"/>
              <a:buNone/>
            </a:pPr>
            <a:r>
              <a:rPr lang="en-US" altLang="en-US" sz="900" dirty="0">
                <a:solidFill>
                  <a:srgbClr val="002060"/>
                </a:solidFill>
              </a:rPr>
              <a:t>//create a connection</a:t>
            </a:r>
          </a:p>
          <a:p>
            <a:pPr marL="0">
              <a:buFont typeface="Wingdings" pitchFamily="2" charset="2"/>
              <a:buNone/>
            </a:pPr>
            <a:r>
              <a:rPr lang="en-US" altLang="en-US" sz="900" dirty="0">
                <a:solidFill>
                  <a:srgbClr val="002060"/>
                </a:solidFill>
              </a:rPr>
              <a:t>Connection connection=</a:t>
            </a:r>
            <a:r>
              <a:rPr lang="en-US" altLang="en-US" sz="900" dirty="0" err="1">
                <a:solidFill>
                  <a:srgbClr val="002060"/>
                </a:solidFill>
              </a:rPr>
              <a:t>cf.createConnection</a:t>
            </a:r>
            <a:r>
              <a:rPr lang="en-US" altLang="en-US" sz="900" dirty="0">
                <a:solidFill>
                  <a:srgbClr val="002060"/>
                </a:solidFill>
              </a:rPr>
              <a:t>();</a:t>
            </a:r>
          </a:p>
          <a:p>
            <a:pPr marL="0">
              <a:buFont typeface="Wingdings" pitchFamily="2" charset="2"/>
              <a:buNone/>
            </a:pPr>
            <a:r>
              <a:rPr lang="en-US" altLang="en-US" sz="900" dirty="0">
                <a:solidFill>
                  <a:srgbClr val="002060"/>
                </a:solidFill>
              </a:rPr>
              <a:t>//create a session</a:t>
            </a:r>
          </a:p>
          <a:p>
            <a:pPr marL="0">
              <a:buFont typeface="Wingdings" pitchFamily="2" charset="2"/>
              <a:buNone/>
            </a:pPr>
            <a:r>
              <a:rPr lang="en-US" altLang="en-US" sz="900" dirty="0">
                <a:solidFill>
                  <a:srgbClr val="002060"/>
                </a:solidFill>
              </a:rPr>
              <a:t>Session session=</a:t>
            </a:r>
            <a:r>
              <a:rPr lang="en-US" altLang="en-US" sz="900" dirty="0" err="1">
                <a:solidFill>
                  <a:srgbClr val="002060"/>
                </a:solidFill>
              </a:rPr>
              <a:t>connection.createSession</a:t>
            </a:r>
            <a:r>
              <a:rPr lang="en-US" altLang="en-US" sz="900" dirty="0">
                <a:solidFill>
                  <a:srgbClr val="002060"/>
                </a:solidFill>
              </a:rPr>
              <a:t>(</a:t>
            </a:r>
            <a:r>
              <a:rPr lang="en-US" altLang="en-US" sz="900" dirty="0" err="1">
                <a:solidFill>
                  <a:srgbClr val="002060"/>
                </a:solidFill>
              </a:rPr>
              <a:t>false,Session.AUTO_ACKNOWLEDGE</a:t>
            </a:r>
            <a:r>
              <a:rPr lang="en-US" altLang="en-US" sz="900" dirty="0">
                <a:solidFill>
                  <a:srgbClr val="002060"/>
                </a:solidFill>
              </a:rPr>
              <a:t>);</a:t>
            </a:r>
          </a:p>
          <a:p>
            <a:pPr marL="0">
              <a:buFont typeface="Wingdings" pitchFamily="2" charset="2"/>
              <a:buNone/>
            </a:pPr>
            <a:r>
              <a:rPr lang="en-US" altLang="en-US" sz="900" dirty="0">
                <a:solidFill>
                  <a:srgbClr val="002060"/>
                </a:solidFill>
              </a:rPr>
              <a:t>//create a destination object</a:t>
            </a:r>
          </a:p>
          <a:p>
            <a:pPr marL="0">
              <a:buFont typeface="Wingdings" pitchFamily="2" charset="2"/>
              <a:buNone/>
            </a:pPr>
            <a:r>
              <a:rPr lang="en-US" altLang="en-US" sz="900" dirty="0">
                <a:solidFill>
                  <a:srgbClr val="002060"/>
                </a:solidFill>
              </a:rPr>
              <a:t>Destination dest1=(Queue) </a:t>
            </a:r>
            <a:r>
              <a:rPr lang="en-US" altLang="en-US" sz="900" dirty="0" err="1">
                <a:solidFill>
                  <a:srgbClr val="002060"/>
                </a:solidFill>
              </a:rPr>
              <a:t>jndiContext.lookup</a:t>
            </a:r>
            <a:r>
              <a:rPr lang="en-US" altLang="en-US" sz="900" dirty="0">
                <a:solidFill>
                  <a:srgbClr val="002060"/>
                </a:solidFill>
              </a:rPr>
              <a:t>(“/</a:t>
            </a:r>
            <a:r>
              <a:rPr lang="en-US" altLang="en-US" sz="900" dirty="0" err="1">
                <a:solidFill>
                  <a:srgbClr val="002060"/>
                </a:solidFill>
              </a:rPr>
              <a:t>jms</a:t>
            </a:r>
            <a:r>
              <a:rPr lang="en-US" altLang="en-US" sz="900" dirty="0">
                <a:solidFill>
                  <a:srgbClr val="002060"/>
                </a:solidFill>
              </a:rPr>
              <a:t>/</a:t>
            </a:r>
            <a:r>
              <a:rPr lang="en-US" altLang="en-US" sz="900" dirty="0" err="1">
                <a:solidFill>
                  <a:srgbClr val="002060"/>
                </a:solidFill>
              </a:rPr>
              <a:t>myQueue</a:t>
            </a:r>
            <a:r>
              <a:rPr lang="en-US" altLang="en-US" sz="900" dirty="0">
                <a:solidFill>
                  <a:srgbClr val="002060"/>
                </a:solidFill>
              </a:rPr>
              <a:t>”); //for </a:t>
            </a:r>
            <a:r>
              <a:rPr lang="en-US" altLang="en-US" sz="900" dirty="0" err="1">
                <a:solidFill>
                  <a:srgbClr val="002060"/>
                </a:solidFill>
              </a:rPr>
              <a:t>PointToPoint</a:t>
            </a:r>
            <a:endParaRPr lang="en-US" altLang="en-US" sz="900" dirty="0">
              <a:solidFill>
                <a:srgbClr val="002060"/>
              </a:solidFill>
            </a:endParaRPr>
          </a:p>
          <a:p>
            <a:pPr marL="0">
              <a:buFont typeface="Wingdings" pitchFamily="2" charset="2"/>
              <a:buNone/>
            </a:pPr>
            <a:r>
              <a:rPr lang="en-US" altLang="en-US" sz="900" dirty="0">
                <a:solidFill>
                  <a:srgbClr val="002060"/>
                </a:solidFill>
              </a:rPr>
              <a:t>Destination dest2=(Topic)</a:t>
            </a:r>
            <a:r>
              <a:rPr lang="en-US" altLang="en-US" sz="900" dirty="0" err="1">
                <a:solidFill>
                  <a:srgbClr val="002060"/>
                </a:solidFill>
              </a:rPr>
              <a:t>jndiContext.lookup</a:t>
            </a:r>
            <a:r>
              <a:rPr lang="en-US" altLang="en-US" sz="900" dirty="0">
                <a:solidFill>
                  <a:srgbClr val="002060"/>
                </a:solidFill>
              </a:rPr>
              <a:t>(“/</a:t>
            </a:r>
            <a:r>
              <a:rPr lang="en-US" altLang="en-US" sz="900" dirty="0" err="1">
                <a:solidFill>
                  <a:srgbClr val="002060"/>
                </a:solidFill>
              </a:rPr>
              <a:t>jms</a:t>
            </a:r>
            <a:r>
              <a:rPr lang="en-US" altLang="en-US" sz="900" dirty="0">
                <a:solidFill>
                  <a:srgbClr val="002060"/>
                </a:solidFill>
              </a:rPr>
              <a:t>/</a:t>
            </a:r>
            <a:r>
              <a:rPr lang="en-US" altLang="en-US" sz="900" dirty="0" err="1">
                <a:solidFill>
                  <a:srgbClr val="002060"/>
                </a:solidFill>
              </a:rPr>
              <a:t>myTopic</a:t>
            </a:r>
            <a:r>
              <a:rPr lang="en-US" altLang="en-US" sz="900" dirty="0">
                <a:solidFill>
                  <a:srgbClr val="002060"/>
                </a:solidFill>
              </a:rPr>
              <a:t>”); //for publish-subscribe</a:t>
            </a:r>
          </a:p>
        </p:txBody>
      </p:sp>
      <p:sp>
        <p:nvSpPr>
          <p:cNvPr id="4" name="Rectangle 1026"/>
          <p:cNvSpPr txBox="1">
            <a:spLocks noChangeArrowheads="1"/>
          </p:cNvSpPr>
          <p:nvPr/>
        </p:nvSpPr>
        <p:spPr>
          <a:xfrm>
            <a:off x="251520" y="3501008"/>
            <a:ext cx="3394720" cy="571500"/>
          </a:xfrm>
          <a:prstGeom prst="rect">
            <a:avLst/>
          </a:prstGeom>
          <a:solidFill>
            <a:srgbClr val="FFC000"/>
          </a:solidFill>
        </p:spPr>
        <p:txBody>
          <a:bodyPr vert="horz" lIns="91440" tIns="45720" rIns="91440" bIns="45720" rtlCol="0" anchor="ctr">
            <a:normAutofit/>
          </a:bodyPr>
          <a:lstStyle>
            <a:lvl1pPr>
              <a:spcBef>
                <a:spcPct val="0"/>
              </a:spcBef>
              <a:buNone/>
              <a:defRPr sz="2000" b="1" spc="300">
                <a:solidFill>
                  <a:srgbClr val="002060"/>
                </a:solidFill>
                <a:latin typeface="Biondi" panose="02000505030000020004" pitchFamily="2" charset="0"/>
              </a:defRPr>
            </a:lvl1pPr>
          </a:lstStyle>
          <a:p>
            <a:r>
              <a:rPr lang="en-US" altLang="en-US" dirty="0"/>
              <a:t>Producer Sample</a:t>
            </a:r>
          </a:p>
        </p:txBody>
      </p:sp>
      <p:sp>
        <p:nvSpPr>
          <p:cNvPr id="2" name="Rectangle 1"/>
          <p:cNvSpPr/>
          <p:nvPr/>
        </p:nvSpPr>
        <p:spPr>
          <a:xfrm>
            <a:off x="179512" y="4221088"/>
            <a:ext cx="4572000" cy="1734321"/>
          </a:xfrm>
          <a:prstGeom prst="rect">
            <a:avLst/>
          </a:prstGeom>
        </p:spPr>
        <p:txBody>
          <a:bodyPr>
            <a:spAutoFit/>
          </a:bodyPr>
          <a:lstStyle/>
          <a:p>
            <a:pPr>
              <a:lnSpc>
                <a:spcPct val="90000"/>
              </a:lnSpc>
              <a:spcBef>
                <a:spcPct val="20000"/>
              </a:spcBef>
            </a:pPr>
            <a:r>
              <a:rPr lang="en-US" altLang="en-US" sz="1100" dirty="0">
                <a:solidFill>
                  <a:srgbClr val="002060"/>
                </a:solidFill>
              </a:rPr>
              <a:t>Setup connection and create a session</a:t>
            </a:r>
          </a:p>
          <a:p>
            <a:pPr>
              <a:lnSpc>
                <a:spcPct val="90000"/>
              </a:lnSpc>
              <a:spcBef>
                <a:spcPct val="20000"/>
              </a:spcBef>
            </a:pPr>
            <a:r>
              <a:rPr lang="en-US" altLang="en-US" sz="1100" dirty="0">
                <a:solidFill>
                  <a:srgbClr val="002060"/>
                </a:solidFill>
              </a:rPr>
              <a:t>Creating producer</a:t>
            </a:r>
          </a:p>
          <a:p>
            <a:pPr>
              <a:lnSpc>
                <a:spcPct val="90000"/>
              </a:lnSpc>
              <a:spcBef>
                <a:spcPct val="20000"/>
              </a:spcBef>
            </a:pPr>
            <a:r>
              <a:rPr lang="en-US" altLang="en-US" sz="1100" dirty="0">
                <a:solidFill>
                  <a:srgbClr val="002060"/>
                </a:solidFill>
              </a:rPr>
              <a:t>	</a:t>
            </a:r>
            <a:r>
              <a:rPr lang="en-US" altLang="en-US" sz="1100" dirty="0" err="1">
                <a:solidFill>
                  <a:srgbClr val="002060"/>
                </a:solidFill>
              </a:rPr>
              <a:t>MessageProducer</a:t>
            </a:r>
            <a:r>
              <a:rPr lang="en-US" altLang="en-US" sz="1100" dirty="0">
                <a:solidFill>
                  <a:srgbClr val="002060"/>
                </a:solidFill>
              </a:rPr>
              <a:t> producer=</a:t>
            </a:r>
            <a:r>
              <a:rPr lang="en-US" altLang="en-US" sz="1100" dirty="0" err="1">
                <a:solidFill>
                  <a:srgbClr val="002060"/>
                </a:solidFill>
              </a:rPr>
              <a:t>session.createProducer</a:t>
            </a:r>
            <a:r>
              <a:rPr lang="en-US" altLang="en-US" sz="1100" dirty="0">
                <a:solidFill>
                  <a:srgbClr val="002060"/>
                </a:solidFill>
              </a:rPr>
              <a:t>(dest1);</a:t>
            </a:r>
          </a:p>
          <a:p>
            <a:pPr>
              <a:lnSpc>
                <a:spcPct val="90000"/>
              </a:lnSpc>
              <a:spcBef>
                <a:spcPct val="20000"/>
              </a:spcBef>
            </a:pPr>
            <a:r>
              <a:rPr lang="en-US" altLang="en-US" sz="1100" dirty="0">
                <a:solidFill>
                  <a:srgbClr val="002060"/>
                </a:solidFill>
              </a:rPr>
              <a:t>Send a message</a:t>
            </a:r>
          </a:p>
          <a:p>
            <a:pPr>
              <a:lnSpc>
                <a:spcPct val="90000"/>
              </a:lnSpc>
              <a:spcBef>
                <a:spcPct val="20000"/>
              </a:spcBef>
            </a:pPr>
            <a:r>
              <a:rPr lang="en-US" altLang="en-US" sz="1100" dirty="0">
                <a:solidFill>
                  <a:srgbClr val="002060"/>
                </a:solidFill>
              </a:rPr>
              <a:t>	Message m=</a:t>
            </a:r>
            <a:r>
              <a:rPr lang="en-US" altLang="en-US" sz="1100" dirty="0" err="1">
                <a:solidFill>
                  <a:srgbClr val="002060"/>
                </a:solidFill>
              </a:rPr>
              <a:t>session.createTextMessage</a:t>
            </a:r>
            <a:r>
              <a:rPr lang="en-US" altLang="en-US" sz="1100" dirty="0">
                <a:solidFill>
                  <a:srgbClr val="002060"/>
                </a:solidFill>
              </a:rPr>
              <a:t>();</a:t>
            </a:r>
          </a:p>
          <a:p>
            <a:pPr>
              <a:lnSpc>
                <a:spcPct val="90000"/>
              </a:lnSpc>
              <a:spcBef>
                <a:spcPct val="20000"/>
              </a:spcBef>
            </a:pPr>
            <a:r>
              <a:rPr lang="en-US" altLang="en-US" sz="1100" dirty="0">
                <a:solidFill>
                  <a:srgbClr val="002060"/>
                </a:solidFill>
              </a:rPr>
              <a:t>	</a:t>
            </a:r>
            <a:r>
              <a:rPr lang="en-US" altLang="en-US" sz="1100" dirty="0" err="1">
                <a:solidFill>
                  <a:srgbClr val="002060"/>
                </a:solidFill>
              </a:rPr>
              <a:t>m.setText</a:t>
            </a:r>
            <a:r>
              <a:rPr lang="en-US" altLang="en-US" sz="1100" dirty="0">
                <a:solidFill>
                  <a:srgbClr val="002060"/>
                </a:solidFill>
              </a:rPr>
              <a:t>(“just another message”);</a:t>
            </a:r>
          </a:p>
          <a:p>
            <a:pPr>
              <a:lnSpc>
                <a:spcPct val="90000"/>
              </a:lnSpc>
              <a:spcBef>
                <a:spcPct val="20000"/>
              </a:spcBef>
            </a:pPr>
            <a:r>
              <a:rPr lang="en-US" altLang="en-US" sz="1100" dirty="0">
                <a:solidFill>
                  <a:srgbClr val="002060"/>
                </a:solidFill>
              </a:rPr>
              <a:t>	</a:t>
            </a:r>
            <a:r>
              <a:rPr lang="en-US" altLang="en-US" sz="1100" dirty="0" err="1">
                <a:solidFill>
                  <a:srgbClr val="002060"/>
                </a:solidFill>
              </a:rPr>
              <a:t>producer.send</a:t>
            </a:r>
            <a:r>
              <a:rPr lang="en-US" altLang="en-US" sz="1100" dirty="0">
                <a:solidFill>
                  <a:srgbClr val="002060"/>
                </a:solidFill>
              </a:rPr>
              <a:t>(m);</a:t>
            </a:r>
          </a:p>
          <a:p>
            <a:pPr>
              <a:lnSpc>
                <a:spcPct val="90000"/>
              </a:lnSpc>
              <a:spcBef>
                <a:spcPct val="20000"/>
              </a:spcBef>
            </a:pPr>
            <a:r>
              <a:rPr lang="en-US" altLang="en-US" sz="1100" dirty="0">
                <a:solidFill>
                  <a:srgbClr val="002060"/>
                </a:solidFill>
              </a:rPr>
              <a:t>Closing the connection</a:t>
            </a:r>
          </a:p>
          <a:p>
            <a:pPr>
              <a:lnSpc>
                <a:spcPct val="90000"/>
              </a:lnSpc>
              <a:spcBef>
                <a:spcPct val="20000"/>
              </a:spcBef>
            </a:pPr>
            <a:r>
              <a:rPr lang="en-US" altLang="en-US" sz="1100" dirty="0">
                <a:solidFill>
                  <a:srgbClr val="002060"/>
                </a:solidFill>
              </a:rPr>
              <a:t>	</a:t>
            </a:r>
            <a:r>
              <a:rPr lang="en-US" altLang="en-US" sz="1100" dirty="0" err="1">
                <a:solidFill>
                  <a:srgbClr val="002060"/>
                </a:solidFill>
              </a:rPr>
              <a:t>connection.close</a:t>
            </a:r>
            <a:r>
              <a:rPr lang="en-US" altLang="en-US" sz="1100" dirty="0">
                <a:solidFill>
                  <a:srgbClr val="002060"/>
                </a:solidFill>
              </a:rPr>
              <a:t>();</a:t>
            </a:r>
          </a:p>
        </p:txBody>
      </p:sp>
      <p:sp>
        <p:nvSpPr>
          <p:cNvPr id="3" name="Rectangle 2"/>
          <p:cNvSpPr/>
          <p:nvPr/>
        </p:nvSpPr>
        <p:spPr>
          <a:xfrm>
            <a:off x="4316836" y="1124744"/>
            <a:ext cx="4572000" cy="1328056"/>
          </a:xfrm>
          <a:prstGeom prst="rect">
            <a:avLst/>
          </a:prstGeom>
        </p:spPr>
        <p:txBody>
          <a:bodyPr>
            <a:spAutoFit/>
          </a:bodyPr>
          <a:lstStyle/>
          <a:p>
            <a:pPr>
              <a:lnSpc>
                <a:spcPct val="90000"/>
              </a:lnSpc>
              <a:spcBef>
                <a:spcPct val="20000"/>
              </a:spcBef>
            </a:pPr>
            <a:r>
              <a:rPr lang="en-US" altLang="en-US" sz="1100" dirty="0">
                <a:solidFill>
                  <a:srgbClr val="002060"/>
                </a:solidFill>
              </a:rPr>
              <a:t>Setup connection and create a session</a:t>
            </a:r>
          </a:p>
          <a:p>
            <a:pPr>
              <a:lnSpc>
                <a:spcPct val="90000"/>
              </a:lnSpc>
              <a:spcBef>
                <a:spcPct val="20000"/>
              </a:spcBef>
            </a:pPr>
            <a:r>
              <a:rPr lang="en-US" altLang="en-US" sz="1100" dirty="0">
                <a:solidFill>
                  <a:srgbClr val="002060"/>
                </a:solidFill>
              </a:rPr>
              <a:t>Creating consumer</a:t>
            </a:r>
          </a:p>
          <a:p>
            <a:pPr>
              <a:lnSpc>
                <a:spcPct val="90000"/>
              </a:lnSpc>
              <a:spcBef>
                <a:spcPct val="20000"/>
              </a:spcBef>
              <a:buFont typeface="Wingdings" pitchFamily="2" charset="2"/>
              <a:buNone/>
            </a:pPr>
            <a:r>
              <a:rPr lang="en-US" altLang="en-US" sz="1100" dirty="0">
                <a:solidFill>
                  <a:srgbClr val="002060"/>
                </a:solidFill>
              </a:rPr>
              <a:t>	</a:t>
            </a:r>
            <a:r>
              <a:rPr lang="en-US" altLang="en-US" sz="1100" dirty="0" err="1">
                <a:solidFill>
                  <a:srgbClr val="002060"/>
                </a:solidFill>
              </a:rPr>
              <a:t>MessageConsumer</a:t>
            </a:r>
            <a:r>
              <a:rPr lang="en-US" altLang="en-US" sz="1100" dirty="0">
                <a:solidFill>
                  <a:srgbClr val="002060"/>
                </a:solidFill>
              </a:rPr>
              <a:t> consumer=</a:t>
            </a:r>
            <a:r>
              <a:rPr lang="en-US" altLang="en-US" sz="1100" dirty="0" err="1">
                <a:solidFill>
                  <a:srgbClr val="002060"/>
                </a:solidFill>
              </a:rPr>
              <a:t>session.createConsumer</a:t>
            </a:r>
            <a:r>
              <a:rPr lang="en-US" altLang="en-US" sz="1100" dirty="0">
                <a:solidFill>
                  <a:srgbClr val="002060"/>
                </a:solidFill>
              </a:rPr>
              <a:t>(dest1);</a:t>
            </a:r>
          </a:p>
          <a:p>
            <a:pPr>
              <a:lnSpc>
                <a:spcPct val="90000"/>
              </a:lnSpc>
              <a:spcBef>
                <a:spcPct val="20000"/>
              </a:spcBef>
            </a:pPr>
            <a:r>
              <a:rPr lang="en-US" altLang="en-US" sz="1100" dirty="0">
                <a:solidFill>
                  <a:srgbClr val="002060"/>
                </a:solidFill>
              </a:rPr>
              <a:t>Start receiving messages</a:t>
            </a:r>
          </a:p>
          <a:p>
            <a:pPr>
              <a:lnSpc>
                <a:spcPct val="90000"/>
              </a:lnSpc>
              <a:spcBef>
                <a:spcPct val="20000"/>
              </a:spcBef>
              <a:buFont typeface="Wingdings" pitchFamily="2" charset="2"/>
              <a:buNone/>
            </a:pPr>
            <a:r>
              <a:rPr lang="en-US" altLang="en-US" sz="1100" dirty="0">
                <a:solidFill>
                  <a:srgbClr val="002060"/>
                </a:solidFill>
              </a:rPr>
              <a:t>	</a:t>
            </a:r>
            <a:r>
              <a:rPr lang="en-US" altLang="en-US" sz="1100" dirty="0" err="1">
                <a:solidFill>
                  <a:srgbClr val="002060"/>
                </a:solidFill>
              </a:rPr>
              <a:t>connection.start</a:t>
            </a:r>
            <a:r>
              <a:rPr lang="en-US" altLang="en-US" sz="1100" dirty="0">
                <a:solidFill>
                  <a:srgbClr val="002060"/>
                </a:solidFill>
              </a:rPr>
              <a:t>();</a:t>
            </a:r>
          </a:p>
          <a:p>
            <a:pPr>
              <a:lnSpc>
                <a:spcPct val="90000"/>
              </a:lnSpc>
              <a:spcBef>
                <a:spcPct val="20000"/>
              </a:spcBef>
              <a:buFont typeface="Wingdings" pitchFamily="2" charset="2"/>
              <a:buNone/>
            </a:pPr>
            <a:r>
              <a:rPr lang="en-US" altLang="en-US" sz="1100" dirty="0">
                <a:solidFill>
                  <a:srgbClr val="002060"/>
                </a:solidFill>
              </a:rPr>
              <a:t>	Message m=</a:t>
            </a:r>
            <a:r>
              <a:rPr lang="en-US" altLang="en-US" sz="1100" dirty="0" err="1">
                <a:solidFill>
                  <a:srgbClr val="002060"/>
                </a:solidFill>
              </a:rPr>
              <a:t>consumer.receive</a:t>
            </a:r>
            <a:r>
              <a:rPr lang="en-US" altLang="en-US" sz="1100" dirty="0">
                <a:solidFill>
                  <a:srgbClr val="002060"/>
                </a:solidFill>
              </a:rPr>
              <a:t>();</a:t>
            </a:r>
          </a:p>
        </p:txBody>
      </p:sp>
      <p:sp>
        <p:nvSpPr>
          <p:cNvPr id="5" name="Rectangle 4"/>
          <p:cNvSpPr/>
          <p:nvPr/>
        </p:nvSpPr>
        <p:spPr>
          <a:xfrm>
            <a:off x="4601225" y="404664"/>
            <a:ext cx="4003223" cy="571500"/>
          </a:xfrm>
          <a:prstGeom prst="rect">
            <a:avLst/>
          </a:prstGeom>
          <a:solidFill>
            <a:srgbClr val="FFC000"/>
          </a:solidFill>
        </p:spPr>
        <p:txBody>
          <a:bodyPr vert="horz" lIns="91440" tIns="45720" rIns="91440" bIns="45720" rtlCol="0" anchor="ctr">
            <a:normAutofit/>
          </a:bodyPr>
          <a:lstStyle/>
          <a:p>
            <a:pPr>
              <a:spcBef>
                <a:spcPct val="0"/>
              </a:spcBef>
            </a:pPr>
            <a:r>
              <a:rPr lang="en-US" altLang="en-US" sz="2000" b="1" spc="300" dirty="0">
                <a:solidFill>
                  <a:srgbClr val="002060"/>
                </a:solidFill>
                <a:latin typeface="Biondi" panose="02000505030000020004" pitchFamily="2" charset="0"/>
              </a:rPr>
              <a:t>Consumer Sample (Synchronous)</a:t>
            </a:r>
            <a:endParaRPr lang="en-IN" sz="2000" b="1" spc="300" dirty="0">
              <a:solidFill>
                <a:srgbClr val="002060"/>
              </a:solidFill>
              <a:latin typeface="Biondi" panose="02000505030000020004" pitchFamily="2" charset="0"/>
            </a:endParaRPr>
          </a:p>
        </p:txBody>
      </p:sp>
      <p:sp>
        <p:nvSpPr>
          <p:cNvPr id="6" name="Rectangle 5"/>
          <p:cNvSpPr/>
          <p:nvPr/>
        </p:nvSpPr>
        <p:spPr>
          <a:xfrm>
            <a:off x="4716016" y="3154845"/>
            <a:ext cx="3816424" cy="1714315"/>
          </a:xfrm>
          <a:prstGeom prst="rect">
            <a:avLst/>
          </a:prstGeom>
        </p:spPr>
        <p:txBody>
          <a:bodyPr wrap="square">
            <a:spAutoFit/>
          </a:bodyPr>
          <a:lstStyle/>
          <a:p>
            <a:pPr>
              <a:lnSpc>
                <a:spcPct val="90000"/>
              </a:lnSpc>
              <a:spcBef>
                <a:spcPct val="20000"/>
              </a:spcBef>
            </a:pPr>
            <a:r>
              <a:rPr lang="en-US" altLang="en-US" sz="1100" dirty="0">
                <a:solidFill>
                  <a:srgbClr val="002060"/>
                </a:solidFill>
              </a:rPr>
              <a:t>Setup the connection, create a session</a:t>
            </a:r>
          </a:p>
          <a:p>
            <a:pPr>
              <a:lnSpc>
                <a:spcPct val="90000"/>
              </a:lnSpc>
              <a:spcBef>
                <a:spcPct val="20000"/>
              </a:spcBef>
            </a:pPr>
            <a:r>
              <a:rPr lang="en-US" altLang="en-US" sz="1100" dirty="0">
                <a:solidFill>
                  <a:srgbClr val="002060"/>
                </a:solidFill>
              </a:rPr>
              <a:t>Create consumer</a:t>
            </a:r>
          </a:p>
          <a:p>
            <a:pPr>
              <a:lnSpc>
                <a:spcPct val="90000"/>
              </a:lnSpc>
              <a:spcBef>
                <a:spcPct val="20000"/>
              </a:spcBef>
            </a:pPr>
            <a:r>
              <a:rPr lang="en-US" altLang="en-US" sz="1100" dirty="0">
                <a:solidFill>
                  <a:srgbClr val="002060"/>
                </a:solidFill>
              </a:rPr>
              <a:t>Registering the listener</a:t>
            </a:r>
          </a:p>
          <a:p>
            <a:pPr marL="0" lvl="1">
              <a:lnSpc>
                <a:spcPct val="90000"/>
              </a:lnSpc>
              <a:spcBef>
                <a:spcPct val="20000"/>
              </a:spcBef>
            </a:pPr>
            <a:r>
              <a:rPr lang="en-US" altLang="en-US" sz="1100" dirty="0" err="1">
                <a:solidFill>
                  <a:srgbClr val="002060"/>
                </a:solidFill>
              </a:rPr>
              <a:t>MessageListener</a:t>
            </a:r>
            <a:r>
              <a:rPr lang="en-US" altLang="en-US" sz="1100" dirty="0">
                <a:solidFill>
                  <a:srgbClr val="002060"/>
                </a:solidFill>
              </a:rPr>
              <a:t> listener=new </a:t>
            </a:r>
            <a:r>
              <a:rPr lang="en-US" altLang="en-US" sz="1100" dirty="0" err="1">
                <a:solidFill>
                  <a:srgbClr val="002060"/>
                </a:solidFill>
              </a:rPr>
              <a:t>myListener</a:t>
            </a:r>
            <a:r>
              <a:rPr lang="en-US" altLang="en-US" sz="1100" dirty="0">
                <a:solidFill>
                  <a:srgbClr val="002060"/>
                </a:solidFill>
              </a:rPr>
              <a:t>();</a:t>
            </a:r>
          </a:p>
          <a:p>
            <a:pPr marL="0" lvl="1">
              <a:lnSpc>
                <a:spcPct val="90000"/>
              </a:lnSpc>
              <a:spcBef>
                <a:spcPct val="20000"/>
              </a:spcBef>
            </a:pPr>
            <a:r>
              <a:rPr lang="en-US" altLang="en-US" sz="1100" dirty="0" err="1">
                <a:solidFill>
                  <a:srgbClr val="002060"/>
                </a:solidFill>
              </a:rPr>
              <a:t>consumer.setMessageListener</a:t>
            </a:r>
            <a:r>
              <a:rPr lang="en-US" altLang="en-US" sz="1100" dirty="0">
                <a:solidFill>
                  <a:srgbClr val="002060"/>
                </a:solidFill>
              </a:rPr>
              <a:t>(listener);</a:t>
            </a:r>
          </a:p>
          <a:p>
            <a:pPr>
              <a:lnSpc>
                <a:spcPct val="90000"/>
              </a:lnSpc>
              <a:spcBef>
                <a:spcPct val="20000"/>
              </a:spcBef>
            </a:pPr>
            <a:r>
              <a:rPr lang="en-US" altLang="en-US" sz="1100" dirty="0" err="1">
                <a:solidFill>
                  <a:srgbClr val="002060"/>
                </a:solidFill>
              </a:rPr>
              <a:t>myListener</a:t>
            </a:r>
            <a:r>
              <a:rPr lang="en-US" altLang="en-US" sz="1100" dirty="0">
                <a:solidFill>
                  <a:srgbClr val="002060"/>
                </a:solidFill>
              </a:rPr>
              <a:t> should have onMessage()</a:t>
            </a:r>
          </a:p>
          <a:p>
            <a:pPr marL="0" lvl="1">
              <a:lnSpc>
                <a:spcPct val="90000"/>
              </a:lnSpc>
              <a:spcBef>
                <a:spcPct val="20000"/>
              </a:spcBef>
              <a:buFont typeface="Wingdings" pitchFamily="2" charset="2"/>
              <a:buNone/>
            </a:pPr>
            <a:r>
              <a:rPr lang="en-US" altLang="en-US" sz="1100" dirty="0">
                <a:solidFill>
                  <a:srgbClr val="002060"/>
                </a:solidFill>
              </a:rPr>
              <a:t>public void onMessage(Message msg){</a:t>
            </a:r>
          </a:p>
          <a:p>
            <a:pPr marL="0" lvl="1">
              <a:lnSpc>
                <a:spcPct val="90000"/>
              </a:lnSpc>
              <a:spcBef>
                <a:spcPct val="20000"/>
              </a:spcBef>
              <a:buFont typeface="Wingdings" pitchFamily="2" charset="2"/>
              <a:buNone/>
            </a:pPr>
            <a:r>
              <a:rPr lang="en-US" altLang="en-US" sz="1100" dirty="0">
                <a:solidFill>
                  <a:srgbClr val="002060"/>
                </a:solidFill>
              </a:rPr>
              <a:t>	//read the massage and do computation</a:t>
            </a:r>
          </a:p>
          <a:p>
            <a:pPr lvl="1">
              <a:lnSpc>
                <a:spcPct val="90000"/>
              </a:lnSpc>
              <a:buFont typeface="Wingdings" pitchFamily="2" charset="2"/>
              <a:buNone/>
            </a:pPr>
            <a:r>
              <a:rPr lang="en-US" altLang="en-US" sz="1200" dirty="0">
                <a:latin typeface="Arial Narrow" pitchFamily="34" charset="0"/>
              </a:rPr>
              <a:t>}</a:t>
            </a:r>
          </a:p>
        </p:txBody>
      </p:sp>
      <p:sp>
        <p:nvSpPr>
          <p:cNvPr id="7" name="Rectangle 6"/>
          <p:cNvSpPr/>
          <p:nvPr/>
        </p:nvSpPr>
        <p:spPr>
          <a:xfrm>
            <a:off x="4716016" y="2541734"/>
            <a:ext cx="3038776" cy="527226"/>
          </a:xfrm>
          <a:prstGeom prst="rect">
            <a:avLst/>
          </a:prstGeom>
          <a:solidFill>
            <a:srgbClr val="FFC000"/>
          </a:solidFill>
        </p:spPr>
        <p:txBody>
          <a:bodyPr vert="horz" lIns="91440" tIns="45720" rIns="91440" bIns="45720" rtlCol="0" anchor="ctr">
            <a:normAutofit fontScale="85000" lnSpcReduction="20000"/>
          </a:bodyPr>
          <a:lstStyle/>
          <a:p>
            <a:pPr>
              <a:spcBef>
                <a:spcPct val="0"/>
              </a:spcBef>
            </a:pPr>
            <a:r>
              <a:rPr lang="en-US" altLang="en-US" sz="2000" b="1" spc="300" dirty="0">
                <a:solidFill>
                  <a:srgbClr val="002060"/>
                </a:solidFill>
                <a:latin typeface="Biondi" panose="02000505030000020004" pitchFamily="2" charset="0"/>
              </a:rPr>
              <a:t>Consumer Sample (Asynchronous)</a:t>
            </a:r>
            <a:endParaRPr lang="en-IN" sz="2000" b="1" spc="300" dirty="0">
              <a:solidFill>
                <a:srgbClr val="002060"/>
              </a:solidFill>
              <a:latin typeface="Biondi" panose="02000505030000020004" pitchFamily="2" charset="0"/>
            </a:endParaRPr>
          </a:p>
        </p:txBody>
      </p:sp>
    </p:spTree>
    <p:extLst>
      <p:ext uri="{BB962C8B-B14F-4D97-AF65-F5344CB8AC3E}">
        <p14:creationId xmlns:p14="http://schemas.microsoft.com/office/powerpoint/2010/main" xmlns="" val="1801400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916832"/>
            <a:ext cx="8534400" cy="2893100"/>
          </a:xfrm>
          <a:prstGeom prst="rect">
            <a:avLst/>
          </a:prstGeom>
        </p:spPr>
        <p:txBody>
          <a:bodyPr wrap="square">
            <a:spAutoFit/>
          </a:bodyPr>
          <a:lstStyle/>
          <a:p>
            <a:r>
              <a:rPr lang="en-US" sz="1400" dirty="0">
                <a:solidFill>
                  <a:srgbClr val="002060"/>
                </a:solidFill>
              </a:rPr>
              <a:t>A). </a:t>
            </a:r>
            <a:r>
              <a:rPr lang="en-US" sz="1400" dirty="0" err="1">
                <a:solidFill>
                  <a:srgbClr val="002060"/>
                </a:solidFill>
              </a:rPr>
              <a:t>JMSServer</a:t>
            </a:r>
            <a:r>
              <a:rPr lang="en-US" sz="1400" dirty="0">
                <a:solidFill>
                  <a:srgbClr val="002060"/>
                </a:solidFill>
              </a:rPr>
              <a:t>: JMS server is an environment-related configuration entity that acts as management container for JMS queue and topic resources defined within JMS modules that are targeted to specific that JMS server.</a:t>
            </a:r>
            <a:br>
              <a:rPr lang="en-US" sz="1400" dirty="0">
                <a:solidFill>
                  <a:srgbClr val="002060"/>
                </a:solidFill>
              </a:rPr>
            </a:br>
            <a:r>
              <a:rPr lang="en-US" sz="1400" dirty="0">
                <a:solidFill>
                  <a:srgbClr val="002060"/>
                </a:solidFill>
              </a:rPr>
              <a:t>B). JMS Modules: JMS modules contain configuration resources, such as standalone queue and topic destinations, distributed destinations, and connection factories. In WebLogic Server these Configurations can be seen inside “&lt;DOMAIN_HOME&gt;/</a:t>
            </a:r>
            <a:r>
              <a:rPr lang="en-US" sz="1400" dirty="0" err="1">
                <a:solidFill>
                  <a:srgbClr val="002060"/>
                </a:solidFill>
              </a:rPr>
              <a:t>config</a:t>
            </a:r>
            <a:r>
              <a:rPr lang="en-US" sz="1400" dirty="0">
                <a:solidFill>
                  <a:srgbClr val="002060"/>
                </a:solidFill>
              </a:rPr>
              <a:t>/</a:t>
            </a:r>
            <a:r>
              <a:rPr lang="en-US" sz="1400" dirty="0" err="1">
                <a:solidFill>
                  <a:srgbClr val="002060"/>
                </a:solidFill>
              </a:rPr>
              <a:t>jms</a:t>
            </a:r>
            <a:r>
              <a:rPr lang="en-US" sz="1400" dirty="0">
                <a:solidFill>
                  <a:srgbClr val="002060"/>
                </a:solidFill>
              </a:rPr>
              <a:t>” Directory.</a:t>
            </a:r>
            <a:br>
              <a:rPr lang="en-US" sz="1400" dirty="0">
                <a:solidFill>
                  <a:srgbClr val="002060"/>
                </a:solidFill>
              </a:rPr>
            </a:br>
            <a:r>
              <a:rPr lang="en-US" sz="1400" dirty="0">
                <a:solidFill>
                  <a:srgbClr val="002060"/>
                </a:solidFill>
              </a:rPr>
              <a:t>C). JMS Client: A JMS is a JMS applications that either produce messages to destinations or consume messages from destinations.</a:t>
            </a:r>
            <a:br>
              <a:rPr lang="en-US" sz="1400" dirty="0">
                <a:solidFill>
                  <a:srgbClr val="002060"/>
                </a:solidFill>
              </a:rPr>
            </a:br>
            <a:r>
              <a:rPr lang="en-US" sz="1400" dirty="0">
                <a:solidFill>
                  <a:srgbClr val="002060"/>
                </a:solidFill>
              </a:rPr>
              <a:t>D). JNDI : Java Naming And Directory </a:t>
            </a:r>
            <a:r>
              <a:rPr lang="en-US" sz="1400" dirty="0" err="1">
                <a:solidFill>
                  <a:srgbClr val="002060"/>
                </a:solidFill>
              </a:rPr>
              <a:t>interface,It</a:t>
            </a:r>
            <a:r>
              <a:rPr lang="en-US" sz="1400" dirty="0">
                <a:solidFill>
                  <a:srgbClr val="002060"/>
                </a:solidFill>
              </a:rPr>
              <a:t> is a Java API for a directory service that allows Java software clients to discover and look up data and objects via a name.</a:t>
            </a:r>
            <a:br>
              <a:rPr lang="en-US" sz="1400" dirty="0">
                <a:solidFill>
                  <a:srgbClr val="002060"/>
                </a:solidFill>
              </a:rPr>
            </a:br>
            <a:r>
              <a:rPr lang="en-US" sz="1400" dirty="0">
                <a:solidFill>
                  <a:srgbClr val="002060"/>
                </a:solidFill>
              </a:rPr>
              <a:t>E). Persistent Store: It can be a </a:t>
            </a:r>
            <a:r>
              <a:rPr lang="en-US" sz="1400" dirty="0" err="1">
                <a:solidFill>
                  <a:srgbClr val="002060"/>
                </a:solidFill>
              </a:rPr>
              <a:t>UserDefined</a:t>
            </a:r>
            <a:r>
              <a:rPr lang="en-US" sz="1400" dirty="0">
                <a:solidFill>
                  <a:srgbClr val="002060"/>
                </a:solidFill>
              </a:rPr>
              <a:t> Persistent Store or a Default Persistent store. It is used for storing the Data (Messages).</a:t>
            </a:r>
          </a:p>
          <a:p>
            <a:r>
              <a:rPr lang="en-US" sz="1400" dirty="0">
                <a:solidFill>
                  <a:srgbClr val="002060"/>
                </a:solidFill>
              </a:rPr>
              <a:t>Here we are going to see how we can configure WebLogic JMS Server, JMS Modules (Queue/</a:t>
            </a:r>
            <a:r>
              <a:rPr lang="en-US" sz="1400" dirty="0" err="1">
                <a:solidFill>
                  <a:srgbClr val="002060"/>
                </a:solidFill>
              </a:rPr>
              <a:t>ConnectionFactory</a:t>
            </a:r>
            <a:r>
              <a:rPr lang="en-US" sz="1400" dirty="0">
                <a:solidFill>
                  <a:srgbClr val="002060"/>
                </a:solidFill>
              </a:rPr>
              <a:t>) how to Target them and then How to test it using a </a:t>
            </a:r>
            <a:r>
              <a:rPr lang="en-US" sz="1400" dirty="0" err="1">
                <a:solidFill>
                  <a:srgbClr val="002060"/>
                </a:solidFill>
              </a:rPr>
              <a:t>Simpel</a:t>
            </a:r>
            <a:r>
              <a:rPr lang="en-US" sz="1400" dirty="0">
                <a:solidFill>
                  <a:srgbClr val="002060"/>
                </a:solidFill>
              </a:rPr>
              <a:t> Java Programs.</a:t>
            </a:r>
          </a:p>
        </p:txBody>
      </p:sp>
      <p:sp>
        <p:nvSpPr>
          <p:cNvPr id="6" name="Rectangle 5"/>
          <p:cNvSpPr/>
          <p:nvPr/>
        </p:nvSpPr>
        <p:spPr>
          <a:xfrm>
            <a:off x="304800" y="899428"/>
            <a:ext cx="6438109" cy="400110"/>
          </a:xfrm>
          <a:prstGeom prst="rect">
            <a:avLst/>
          </a:prstGeom>
          <a:solidFill>
            <a:srgbClr val="FFC000"/>
          </a:solidFill>
        </p:spPr>
        <p:txBody>
          <a:bodyPr vert="horz" lIns="91440" tIns="45720" rIns="91440" bIns="45720" rtlCol="0" anchor="ctr">
            <a:normAutofit/>
          </a:bodyPr>
          <a:lstStyle/>
          <a:p>
            <a:pPr>
              <a:spcBef>
                <a:spcPct val="0"/>
              </a:spcBef>
            </a:pPr>
            <a:r>
              <a:rPr lang="en-US" sz="2000" b="1" spc="300" dirty="0">
                <a:solidFill>
                  <a:srgbClr val="002060"/>
                </a:solidFill>
                <a:latin typeface="Biondi" panose="02000505030000020004" pitchFamily="2" charset="0"/>
              </a:rPr>
              <a:t>Major components of JMS system</a:t>
            </a:r>
          </a:p>
        </p:txBody>
      </p:sp>
    </p:spTree>
    <p:extLst>
      <p:ext uri="{BB962C8B-B14F-4D97-AF65-F5344CB8AC3E}">
        <p14:creationId xmlns:p14="http://schemas.microsoft.com/office/powerpoint/2010/main" xmlns="" val="2373683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457200"/>
            <a:ext cx="8153400" cy="523220"/>
          </a:xfrm>
          <a:prstGeom prst="rect">
            <a:avLst/>
          </a:prstGeom>
        </p:spPr>
        <p:txBody>
          <a:bodyPr wrap="square">
            <a:spAutoFit/>
          </a:bodyPr>
          <a:lstStyle/>
          <a:p>
            <a:r>
              <a:rPr lang="en-US" sz="1400" dirty="0" smtClean="0">
                <a:solidFill>
                  <a:srgbClr val="002060"/>
                </a:solidFill>
              </a:rPr>
              <a:t>Here we are going to see how we can configure WebLogic JMS Server, JMS Modules (Queue/</a:t>
            </a:r>
            <a:r>
              <a:rPr lang="en-US" sz="1400" dirty="0" err="1" smtClean="0">
                <a:solidFill>
                  <a:srgbClr val="002060"/>
                </a:solidFill>
              </a:rPr>
              <a:t>ConnectionFactory</a:t>
            </a:r>
            <a:r>
              <a:rPr lang="en-US" sz="1400" dirty="0" smtClean="0">
                <a:solidFill>
                  <a:srgbClr val="002060"/>
                </a:solidFill>
              </a:rPr>
              <a:t>) how to Target them and then How to test it using a Simple Java Programs.</a:t>
            </a:r>
            <a:endParaRPr lang="en-US" sz="1400" dirty="0">
              <a:solidFill>
                <a:srgbClr val="002060"/>
              </a:solidFill>
            </a:endParaRPr>
          </a:p>
        </p:txBody>
      </p:sp>
      <p:sp>
        <p:nvSpPr>
          <p:cNvPr id="5" name="Rectangle 4"/>
          <p:cNvSpPr/>
          <p:nvPr/>
        </p:nvSpPr>
        <p:spPr>
          <a:xfrm>
            <a:off x="304800" y="1219200"/>
            <a:ext cx="8229600" cy="523220"/>
          </a:xfrm>
          <a:prstGeom prst="rect">
            <a:avLst/>
          </a:prstGeom>
        </p:spPr>
        <p:txBody>
          <a:bodyPr wrap="square">
            <a:spAutoFit/>
          </a:bodyPr>
          <a:lstStyle/>
          <a:p>
            <a:r>
              <a:rPr lang="en-US" sz="1400" dirty="0">
                <a:solidFill>
                  <a:srgbClr val="002060"/>
                </a:solidFill>
              </a:rPr>
              <a:t>Step1).</a:t>
            </a:r>
            <a:r>
              <a:rPr lang="en-US" sz="1400" dirty="0" smtClean="0">
                <a:solidFill>
                  <a:srgbClr val="002060"/>
                </a:solidFill>
              </a:rPr>
              <a:t> Start your WebLogic Server an Login to the AdminConsole.</a:t>
            </a:r>
          </a:p>
          <a:p>
            <a:r>
              <a:rPr lang="en-US" sz="1400" dirty="0">
                <a:solidFill>
                  <a:srgbClr val="002060"/>
                </a:solidFill>
              </a:rPr>
              <a:t>Step2).</a:t>
            </a:r>
            <a:r>
              <a:rPr lang="en-US" sz="1400" dirty="0" smtClean="0">
                <a:solidFill>
                  <a:srgbClr val="002060"/>
                </a:solidFill>
              </a:rPr>
              <a:t> Create a JMS Server…</a:t>
            </a:r>
            <a:endParaRPr lang="en-US" sz="1400" dirty="0">
              <a:solidFill>
                <a:srgbClr val="002060"/>
              </a:solidFill>
            </a:endParaRPr>
          </a:p>
        </p:txBody>
      </p:sp>
      <p:pic>
        <p:nvPicPr>
          <p:cNvPr id="1026" name="Picture 2"/>
          <p:cNvPicPr>
            <a:picLocks noChangeAspect="1" noChangeArrowheads="1"/>
          </p:cNvPicPr>
          <p:nvPr/>
        </p:nvPicPr>
        <p:blipFill>
          <a:blip r:embed="rId2" cstate="print"/>
          <a:srcRect/>
          <a:stretch>
            <a:fillRect/>
          </a:stretch>
        </p:blipFill>
        <p:spPr bwMode="auto">
          <a:xfrm>
            <a:off x="649865" y="1981200"/>
            <a:ext cx="6840682" cy="3810000"/>
          </a:xfrm>
          <a:prstGeom prst="rect">
            <a:avLst/>
          </a:prstGeom>
          <a:noFill/>
          <a:ln w="9525">
            <a:noFill/>
            <a:miter lim="800000"/>
            <a:headEnd/>
            <a:tailEnd/>
          </a:ln>
        </p:spPr>
      </p:pic>
      <p:sp>
        <p:nvSpPr>
          <p:cNvPr id="7" name="Rectangle 6"/>
          <p:cNvSpPr/>
          <p:nvPr/>
        </p:nvSpPr>
        <p:spPr>
          <a:xfrm>
            <a:off x="3194704" y="5867400"/>
            <a:ext cx="1665328" cy="307777"/>
          </a:xfrm>
          <a:prstGeom prst="rect">
            <a:avLst/>
          </a:prstGeom>
        </p:spPr>
        <p:txBody>
          <a:bodyPr wrap="none">
            <a:spAutoFit/>
          </a:bodyPr>
          <a:lstStyle/>
          <a:p>
            <a:r>
              <a:rPr lang="en-US" sz="1400" b="1" dirty="0" smtClean="0">
                <a:solidFill>
                  <a:srgbClr val="002060"/>
                </a:solidFill>
              </a:rPr>
              <a:t>Creating JMS Server</a:t>
            </a:r>
            <a:endParaRPr lang="en-US" sz="1400" b="1" dirty="0">
              <a:solidFill>
                <a:srgbClr val="00206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2031</Words>
  <Application>Microsoft Office PowerPoint</Application>
  <PresentationFormat>On-screen Show (4:3)</PresentationFormat>
  <Paragraphs>294</Paragraphs>
  <Slides>37</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Office Theme</vt:lpstr>
      <vt:lpstr>Packager Shell Object</vt:lpstr>
      <vt:lpstr>Slide 1</vt:lpstr>
      <vt:lpstr>What is JMS? </vt:lpstr>
      <vt:lpstr>JMS Administration</vt:lpstr>
      <vt:lpstr>Point-to-Point Messaging</vt:lpstr>
      <vt:lpstr>Publish/Subscribe Messaging</vt:lpstr>
      <vt:lpstr>Message Consumptions</vt:lpstr>
      <vt:lpstr>JMS Client Example</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veena</dc:creator>
  <cp:lastModifiedBy>bacg</cp:lastModifiedBy>
  <cp:revision>15</cp:revision>
  <dcterms:created xsi:type="dcterms:W3CDTF">2014-06-22T12:32:06Z</dcterms:created>
  <dcterms:modified xsi:type="dcterms:W3CDTF">2016-08-31T10:01:02Z</dcterms:modified>
</cp:coreProperties>
</file>